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04" r:id="rId1"/>
  </p:sldMasterIdLst>
  <p:notesMasterIdLst>
    <p:notesMasterId r:id="rId37"/>
  </p:notesMasterIdLst>
  <p:handoutMasterIdLst>
    <p:handoutMasterId r:id="rId38"/>
  </p:handoutMasterIdLst>
  <p:sldIdLst>
    <p:sldId id="258" r:id="rId2"/>
    <p:sldId id="534" r:id="rId3"/>
    <p:sldId id="550" r:id="rId4"/>
    <p:sldId id="536" r:id="rId5"/>
    <p:sldId id="538" r:id="rId6"/>
    <p:sldId id="546" r:id="rId7"/>
    <p:sldId id="541" r:id="rId8"/>
    <p:sldId id="545" r:id="rId9"/>
    <p:sldId id="549" r:id="rId10"/>
    <p:sldId id="555" r:id="rId11"/>
    <p:sldId id="548" r:id="rId12"/>
    <p:sldId id="556" r:id="rId13"/>
    <p:sldId id="505" r:id="rId14"/>
    <p:sldId id="547" r:id="rId15"/>
    <p:sldId id="506" r:id="rId16"/>
    <p:sldId id="553" r:id="rId17"/>
    <p:sldId id="532" r:id="rId18"/>
    <p:sldId id="513" r:id="rId19"/>
    <p:sldId id="551" r:id="rId20"/>
    <p:sldId id="528" r:id="rId21"/>
    <p:sldId id="515" r:id="rId22"/>
    <p:sldId id="554" r:id="rId23"/>
    <p:sldId id="533" r:id="rId24"/>
    <p:sldId id="512" r:id="rId25"/>
    <p:sldId id="516" r:id="rId26"/>
    <p:sldId id="530" r:id="rId27"/>
    <p:sldId id="529" r:id="rId28"/>
    <p:sldId id="518" r:id="rId29"/>
    <p:sldId id="524" r:id="rId30"/>
    <p:sldId id="525" r:id="rId31"/>
    <p:sldId id="511" r:id="rId32"/>
    <p:sldId id="510" r:id="rId33"/>
    <p:sldId id="520" r:id="rId34"/>
    <p:sldId id="523" r:id="rId35"/>
    <p:sldId id="494" r:id="rId36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CC"/>
    <a:srgbClr val="FFFF99"/>
    <a:srgbClr val="FFFFFF"/>
    <a:srgbClr val="FFFF66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2" autoAdjust="0"/>
    <p:restoredTop sz="94542" autoAdjust="0"/>
  </p:normalViewPr>
  <p:slideViewPr>
    <p:cSldViewPr>
      <p:cViewPr varScale="1">
        <p:scale>
          <a:sx n="92" d="100"/>
          <a:sy n="92" d="100"/>
        </p:scale>
        <p:origin x="912" y="16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-36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9DBB0-0138-4E0C-9A9A-DADC91DE29A9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56EEEF-C25E-4D7A-8380-7A9397C49EFA}">
      <dgm:prSet/>
      <dgm:spPr/>
      <dgm:t>
        <a:bodyPr/>
        <a:lstStyle/>
        <a:p>
          <a:r>
            <a:rPr lang="tr-TR" dirty="0">
              <a:solidFill>
                <a:srgbClr val="FF0000"/>
              </a:solidFill>
            </a:rPr>
            <a:t>Kronik </a:t>
          </a:r>
          <a:r>
            <a:rPr lang="tr-TR" dirty="0" err="1">
              <a:solidFill>
                <a:srgbClr val="FF0000"/>
              </a:solidFill>
            </a:rPr>
            <a:t>pelvik</a:t>
          </a:r>
          <a:r>
            <a:rPr lang="tr-TR" dirty="0">
              <a:solidFill>
                <a:srgbClr val="FF0000"/>
              </a:solidFill>
            </a:rPr>
            <a:t> ağrı; </a:t>
          </a:r>
          <a:r>
            <a:rPr lang="tr-TR" dirty="0"/>
            <a:t>kadın ve erkekte </a:t>
          </a:r>
          <a:r>
            <a:rPr lang="tr-TR" dirty="0" err="1"/>
            <a:t>pelvis</a:t>
          </a:r>
          <a:r>
            <a:rPr lang="tr-TR" dirty="0"/>
            <a:t> ile ilgili yapılarda hissedilen kronik ağrıdır</a:t>
          </a:r>
          <a:endParaRPr lang="en-US" dirty="0"/>
        </a:p>
      </dgm:t>
    </dgm:pt>
    <dgm:pt modelId="{9AADC4FB-8A42-4111-9DE2-711B67671211}" type="parTrans" cxnId="{7F03F23E-60DE-47D3-BF6F-C7F456018792}">
      <dgm:prSet/>
      <dgm:spPr/>
      <dgm:t>
        <a:bodyPr/>
        <a:lstStyle/>
        <a:p>
          <a:endParaRPr lang="en-US"/>
        </a:p>
      </dgm:t>
    </dgm:pt>
    <dgm:pt modelId="{01CD140A-AE15-48B9-9AEA-219F53245271}" type="sibTrans" cxnId="{7F03F23E-60DE-47D3-BF6F-C7F456018792}">
      <dgm:prSet/>
      <dgm:spPr/>
      <dgm:t>
        <a:bodyPr/>
        <a:lstStyle/>
        <a:p>
          <a:endParaRPr lang="en-US"/>
        </a:p>
      </dgm:t>
    </dgm:pt>
    <dgm:pt modelId="{BBE7837F-83B4-4E20-8F43-E6F35A8308C0}">
      <dgm:prSet/>
      <dgm:spPr/>
      <dgm:t>
        <a:bodyPr/>
        <a:lstStyle/>
        <a:p>
          <a:r>
            <a:rPr lang="tr-TR" dirty="0">
              <a:solidFill>
                <a:srgbClr val="FF0000"/>
              </a:solidFill>
            </a:rPr>
            <a:t>Kronik </a:t>
          </a:r>
          <a:r>
            <a:rPr lang="tr-TR" dirty="0" err="1">
              <a:solidFill>
                <a:srgbClr val="FF0000"/>
              </a:solidFill>
            </a:rPr>
            <a:t>pelvik</a:t>
          </a:r>
          <a:r>
            <a:rPr lang="tr-TR" dirty="0">
              <a:solidFill>
                <a:srgbClr val="FF0000"/>
              </a:solidFill>
            </a:rPr>
            <a:t> ağrı sendromu</a:t>
          </a:r>
          <a:r>
            <a:rPr lang="tr-TR" dirty="0"/>
            <a:t> ise bu ağrıyı oluşturabilecek belirgin lokal patoloji veya enfeksiyon olmaksızın hissedilen ağrıdır</a:t>
          </a:r>
          <a:endParaRPr lang="en-US" dirty="0">
            <a:solidFill>
              <a:schemeClr val="tx1"/>
            </a:solidFill>
          </a:endParaRPr>
        </a:p>
      </dgm:t>
    </dgm:pt>
    <dgm:pt modelId="{5CCD2DB5-AC3B-4ABA-B912-CA01FEF3CD69}" type="parTrans" cxnId="{3AE0A92E-433E-4245-9D1C-96CA35CC254D}">
      <dgm:prSet/>
      <dgm:spPr/>
      <dgm:t>
        <a:bodyPr/>
        <a:lstStyle/>
        <a:p>
          <a:endParaRPr lang="en-US"/>
        </a:p>
      </dgm:t>
    </dgm:pt>
    <dgm:pt modelId="{E548739A-7CCA-4C8C-A540-DA8E02ED88CF}" type="sibTrans" cxnId="{3AE0A92E-433E-4245-9D1C-96CA35CC254D}">
      <dgm:prSet/>
      <dgm:spPr/>
      <dgm:t>
        <a:bodyPr/>
        <a:lstStyle/>
        <a:p>
          <a:endParaRPr lang="en-US"/>
        </a:p>
      </dgm:t>
    </dgm:pt>
    <dgm:pt modelId="{8E0D91DB-69CA-D240-93C4-FA8D81F634BE}" type="pres">
      <dgm:prSet presAssocID="{4639DBB0-0138-4E0C-9A9A-DADC91DE29A9}" presName="Name0" presStyleCnt="0">
        <dgm:presLayoutVars>
          <dgm:dir/>
          <dgm:animLvl val="lvl"/>
          <dgm:resizeHandles val="exact"/>
        </dgm:presLayoutVars>
      </dgm:prSet>
      <dgm:spPr/>
    </dgm:pt>
    <dgm:pt modelId="{F94874F9-3183-AF41-88D6-024C3C1FD758}" type="pres">
      <dgm:prSet presAssocID="{BBE7837F-83B4-4E20-8F43-E6F35A8308C0}" presName="boxAndChildren" presStyleCnt="0"/>
      <dgm:spPr/>
    </dgm:pt>
    <dgm:pt modelId="{90CDA3E1-D5E8-DB4C-9B5A-7CE815A3B312}" type="pres">
      <dgm:prSet presAssocID="{BBE7837F-83B4-4E20-8F43-E6F35A8308C0}" presName="parentTextBox" presStyleLbl="node1" presStyleIdx="0" presStyleCnt="2"/>
      <dgm:spPr/>
    </dgm:pt>
    <dgm:pt modelId="{066AF1C3-E6CD-854C-9856-42C5770059DB}" type="pres">
      <dgm:prSet presAssocID="{01CD140A-AE15-48B9-9AEA-219F53245271}" presName="sp" presStyleCnt="0"/>
      <dgm:spPr/>
    </dgm:pt>
    <dgm:pt modelId="{79CA3CC6-CE91-C24E-A2A7-647F9DE80126}" type="pres">
      <dgm:prSet presAssocID="{3756EEEF-C25E-4D7A-8380-7A9397C49EFA}" presName="arrowAndChildren" presStyleCnt="0"/>
      <dgm:spPr/>
    </dgm:pt>
    <dgm:pt modelId="{D528196E-8F49-664A-8E82-28DDC9390A10}" type="pres">
      <dgm:prSet presAssocID="{3756EEEF-C25E-4D7A-8380-7A9397C49EFA}" presName="parentTextArrow" presStyleLbl="node1" presStyleIdx="1" presStyleCnt="2"/>
      <dgm:spPr/>
    </dgm:pt>
  </dgm:ptLst>
  <dgm:cxnLst>
    <dgm:cxn modelId="{283C1A06-7E1C-2F45-AAC9-F25C980139F6}" type="presOf" srcId="{4639DBB0-0138-4E0C-9A9A-DADC91DE29A9}" destId="{8E0D91DB-69CA-D240-93C4-FA8D81F634BE}" srcOrd="0" destOrd="0" presId="urn:microsoft.com/office/officeart/2005/8/layout/process4"/>
    <dgm:cxn modelId="{3AE0A92E-433E-4245-9D1C-96CA35CC254D}" srcId="{4639DBB0-0138-4E0C-9A9A-DADC91DE29A9}" destId="{BBE7837F-83B4-4E20-8F43-E6F35A8308C0}" srcOrd="1" destOrd="0" parTransId="{5CCD2DB5-AC3B-4ABA-B912-CA01FEF3CD69}" sibTransId="{E548739A-7CCA-4C8C-A540-DA8E02ED88CF}"/>
    <dgm:cxn modelId="{7F03F23E-60DE-47D3-BF6F-C7F456018792}" srcId="{4639DBB0-0138-4E0C-9A9A-DADC91DE29A9}" destId="{3756EEEF-C25E-4D7A-8380-7A9397C49EFA}" srcOrd="0" destOrd="0" parTransId="{9AADC4FB-8A42-4111-9DE2-711B67671211}" sibTransId="{01CD140A-AE15-48B9-9AEA-219F53245271}"/>
    <dgm:cxn modelId="{25623BAF-4352-6D4D-87CF-3E14A0E9F4DD}" type="presOf" srcId="{BBE7837F-83B4-4E20-8F43-E6F35A8308C0}" destId="{90CDA3E1-D5E8-DB4C-9B5A-7CE815A3B312}" srcOrd="0" destOrd="0" presId="urn:microsoft.com/office/officeart/2005/8/layout/process4"/>
    <dgm:cxn modelId="{3EC545C4-F3E8-C047-A38A-08150025777A}" type="presOf" srcId="{3756EEEF-C25E-4D7A-8380-7A9397C49EFA}" destId="{D528196E-8F49-664A-8E82-28DDC9390A10}" srcOrd="0" destOrd="0" presId="urn:microsoft.com/office/officeart/2005/8/layout/process4"/>
    <dgm:cxn modelId="{4C86A012-5FF7-A846-87DF-0B51758BC6AB}" type="presParOf" srcId="{8E0D91DB-69CA-D240-93C4-FA8D81F634BE}" destId="{F94874F9-3183-AF41-88D6-024C3C1FD758}" srcOrd="0" destOrd="0" presId="urn:microsoft.com/office/officeart/2005/8/layout/process4"/>
    <dgm:cxn modelId="{C092320A-1167-944D-87A4-661F6A1A7115}" type="presParOf" srcId="{F94874F9-3183-AF41-88D6-024C3C1FD758}" destId="{90CDA3E1-D5E8-DB4C-9B5A-7CE815A3B312}" srcOrd="0" destOrd="0" presId="urn:microsoft.com/office/officeart/2005/8/layout/process4"/>
    <dgm:cxn modelId="{DF78DBA6-CD11-5743-8D62-A3F1DCCD734D}" type="presParOf" srcId="{8E0D91DB-69CA-D240-93C4-FA8D81F634BE}" destId="{066AF1C3-E6CD-854C-9856-42C5770059DB}" srcOrd="1" destOrd="0" presId="urn:microsoft.com/office/officeart/2005/8/layout/process4"/>
    <dgm:cxn modelId="{A239F04E-97BC-9745-9ECB-E824486E0E48}" type="presParOf" srcId="{8E0D91DB-69CA-D240-93C4-FA8D81F634BE}" destId="{79CA3CC6-CE91-C24E-A2A7-647F9DE80126}" srcOrd="2" destOrd="0" presId="urn:microsoft.com/office/officeart/2005/8/layout/process4"/>
    <dgm:cxn modelId="{2985410E-B002-164D-8966-AD517C31CAE4}" type="presParOf" srcId="{79CA3CC6-CE91-C24E-A2A7-647F9DE80126}" destId="{D528196E-8F49-664A-8E82-28DDC9390A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60E0E2-63ED-4485-8EE3-F7E1E9D9A83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58A291B-7DF2-4996-9CE8-973FCF5AF802}">
      <dgm:prSet/>
      <dgm:spPr/>
      <dgm:t>
        <a:bodyPr/>
        <a:lstStyle/>
        <a:p>
          <a:r>
            <a:rPr lang="en-US"/>
            <a:t>MAS kronik bir hastalıktır</a:t>
          </a:r>
        </a:p>
      </dgm:t>
    </dgm:pt>
    <dgm:pt modelId="{909B71F1-320C-4CF7-9A9A-BC399BA775C6}" type="parTrans" cxnId="{087968BB-97F8-433A-98C1-67AEED95BDC4}">
      <dgm:prSet/>
      <dgm:spPr/>
      <dgm:t>
        <a:bodyPr/>
        <a:lstStyle/>
        <a:p>
          <a:endParaRPr lang="en-US"/>
        </a:p>
      </dgm:t>
    </dgm:pt>
    <dgm:pt modelId="{A3224B61-4303-4521-8E27-406D8B701389}" type="sibTrans" cxnId="{087968BB-97F8-433A-98C1-67AEED95BDC4}">
      <dgm:prSet/>
      <dgm:spPr/>
      <dgm:t>
        <a:bodyPr/>
        <a:lstStyle/>
        <a:p>
          <a:endParaRPr lang="en-US"/>
        </a:p>
      </dgm:t>
    </dgm:pt>
    <dgm:pt modelId="{10A011C0-7584-4280-B7B3-45B58B8899C2}">
      <dgm:prSet/>
      <dgm:spPr/>
      <dgm:t>
        <a:bodyPr/>
        <a:lstStyle/>
        <a:p>
          <a:r>
            <a:rPr lang="en-US"/>
            <a:t>Yoğun placebo etki nedeniyle daha çok kontrollü çalışmalara ihtiyaç var</a:t>
          </a:r>
        </a:p>
      </dgm:t>
    </dgm:pt>
    <dgm:pt modelId="{077C2C60-6315-4845-B7CC-C62122CA7255}" type="parTrans" cxnId="{4921748B-F070-46A2-8AD7-97BB83AD092B}">
      <dgm:prSet/>
      <dgm:spPr/>
      <dgm:t>
        <a:bodyPr/>
        <a:lstStyle/>
        <a:p>
          <a:endParaRPr lang="en-US"/>
        </a:p>
      </dgm:t>
    </dgm:pt>
    <dgm:pt modelId="{871FD749-A43E-48B9-9109-0097C2F02732}" type="sibTrans" cxnId="{4921748B-F070-46A2-8AD7-97BB83AD092B}">
      <dgm:prSet/>
      <dgm:spPr/>
      <dgm:t>
        <a:bodyPr/>
        <a:lstStyle/>
        <a:p>
          <a:endParaRPr lang="en-US"/>
        </a:p>
      </dgm:t>
    </dgm:pt>
    <dgm:pt modelId="{1CF79D52-AA83-4213-B72B-93A05C6E6031}">
      <dgm:prSet/>
      <dgm:spPr/>
      <dgm:t>
        <a:bodyPr/>
        <a:lstStyle/>
        <a:p>
          <a:r>
            <a:rPr lang="en-US"/>
            <a:t>Tiplendirme çok önemli</a:t>
          </a:r>
        </a:p>
      </dgm:t>
    </dgm:pt>
    <dgm:pt modelId="{70C7F532-451B-43AA-9F61-F7623781F276}" type="parTrans" cxnId="{BD56D4CF-B22C-48D4-9431-96CEC1D8436B}">
      <dgm:prSet/>
      <dgm:spPr/>
      <dgm:t>
        <a:bodyPr/>
        <a:lstStyle/>
        <a:p>
          <a:endParaRPr lang="en-US"/>
        </a:p>
      </dgm:t>
    </dgm:pt>
    <dgm:pt modelId="{E23BA3AB-6E7A-4F5B-A3F4-19BAF069DB7C}" type="sibTrans" cxnId="{BD56D4CF-B22C-48D4-9431-96CEC1D8436B}">
      <dgm:prSet/>
      <dgm:spPr/>
      <dgm:t>
        <a:bodyPr/>
        <a:lstStyle/>
        <a:p>
          <a:endParaRPr lang="en-US"/>
        </a:p>
      </dgm:t>
    </dgm:pt>
    <dgm:pt modelId="{85BB3CA3-D6C5-4DF8-85DB-6B95D5C803CA}">
      <dgm:prSet/>
      <dgm:spPr/>
      <dgm:t>
        <a:bodyPr/>
        <a:lstStyle/>
        <a:p>
          <a:r>
            <a:rPr lang="en-US"/>
            <a:t>Çok yönlü tedavi önemli</a:t>
          </a:r>
        </a:p>
      </dgm:t>
    </dgm:pt>
    <dgm:pt modelId="{A3E5C390-2897-47D6-9F99-ACCFF326894F}" type="parTrans" cxnId="{5FE22507-9C2B-42EA-B427-77519BCF41B0}">
      <dgm:prSet/>
      <dgm:spPr/>
      <dgm:t>
        <a:bodyPr/>
        <a:lstStyle/>
        <a:p>
          <a:endParaRPr lang="en-US"/>
        </a:p>
      </dgm:t>
    </dgm:pt>
    <dgm:pt modelId="{3BDB1A24-8020-409A-802D-1C765D0EBCF2}" type="sibTrans" cxnId="{5FE22507-9C2B-42EA-B427-77519BCF41B0}">
      <dgm:prSet/>
      <dgm:spPr/>
      <dgm:t>
        <a:bodyPr/>
        <a:lstStyle/>
        <a:p>
          <a:endParaRPr lang="en-US"/>
        </a:p>
      </dgm:t>
    </dgm:pt>
    <dgm:pt modelId="{C8CA0AED-C56F-456B-8604-7AF678DD3CB7}">
      <dgm:prSet/>
      <dgm:spPr/>
      <dgm:t>
        <a:bodyPr/>
        <a:lstStyle/>
        <a:p>
          <a:r>
            <a:rPr lang="en-US"/>
            <a:t>Uzun dönem güvenlik çok önemlidir</a:t>
          </a:r>
        </a:p>
      </dgm:t>
    </dgm:pt>
    <dgm:pt modelId="{A5778F6D-3BD2-49B6-9A14-83EB2DF9F707}" type="parTrans" cxnId="{E3F3DD99-1CA9-4269-8D0E-F4741C38200A}">
      <dgm:prSet/>
      <dgm:spPr/>
      <dgm:t>
        <a:bodyPr/>
        <a:lstStyle/>
        <a:p>
          <a:endParaRPr lang="en-US"/>
        </a:p>
      </dgm:t>
    </dgm:pt>
    <dgm:pt modelId="{558206B4-036E-4BFB-97B9-827D882E106E}" type="sibTrans" cxnId="{E3F3DD99-1CA9-4269-8D0E-F4741C38200A}">
      <dgm:prSet/>
      <dgm:spPr/>
      <dgm:t>
        <a:bodyPr/>
        <a:lstStyle/>
        <a:p>
          <a:endParaRPr lang="en-US"/>
        </a:p>
      </dgm:t>
    </dgm:pt>
    <dgm:pt modelId="{7662D722-B647-5F42-A9E6-7ACDC4998CF0}" type="pres">
      <dgm:prSet presAssocID="{6360E0E2-63ED-4485-8EE3-F7E1E9D9A834}" presName="linear" presStyleCnt="0">
        <dgm:presLayoutVars>
          <dgm:animLvl val="lvl"/>
          <dgm:resizeHandles val="exact"/>
        </dgm:presLayoutVars>
      </dgm:prSet>
      <dgm:spPr/>
    </dgm:pt>
    <dgm:pt modelId="{898B1748-5C54-104C-B297-0F63EB0A82C6}" type="pres">
      <dgm:prSet presAssocID="{358A291B-7DF2-4996-9CE8-973FCF5AF80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9BCB91E-9D20-BE4F-95E7-37276768199F}" type="pres">
      <dgm:prSet presAssocID="{A3224B61-4303-4521-8E27-406D8B701389}" presName="spacer" presStyleCnt="0"/>
      <dgm:spPr/>
    </dgm:pt>
    <dgm:pt modelId="{57F18D18-85D9-544A-823D-83C482250C98}" type="pres">
      <dgm:prSet presAssocID="{10A011C0-7584-4280-B7B3-45B58B8899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0500B26-0D1E-2C48-9DD3-CB86AFD6AE94}" type="pres">
      <dgm:prSet presAssocID="{871FD749-A43E-48B9-9109-0097C2F02732}" presName="spacer" presStyleCnt="0"/>
      <dgm:spPr/>
    </dgm:pt>
    <dgm:pt modelId="{260A2F2E-650C-AE49-B81D-7465A7F8042C}" type="pres">
      <dgm:prSet presAssocID="{1CF79D52-AA83-4213-B72B-93A05C6E603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D33FA58-428A-DC41-81D9-D98579D63228}" type="pres">
      <dgm:prSet presAssocID="{E23BA3AB-6E7A-4F5B-A3F4-19BAF069DB7C}" presName="spacer" presStyleCnt="0"/>
      <dgm:spPr/>
    </dgm:pt>
    <dgm:pt modelId="{BB23655A-1400-5F49-8F36-4CC10A49623B}" type="pres">
      <dgm:prSet presAssocID="{85BB3CA3-D6C5-4DF8-85DB-6B95D5C803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8A3D628-2AB9-8A48-9A02-51E108DCD2E1}" type="pres">
      <dgm:prSet presAssocID="{3BDB1A24-8020-409A-802D-1C765D0EBCF2}" presName="spacer" presStyleCnt="0"/>
      <dgm:spPr/>
    </dgm:pt>
    <dgm:pt modelId="{CF76032E-59E9-2D4C-9F54-C0E62AB3C521}" type="pres">
      <dgm:prSet presAssocID="{C8CA0AED-C56F-456B-8604-7AF678DD3CB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FE22507-9C2B-42EA-B427-77519BCF41B0}" srcId="{6360E0E2-63ED-4485-8EE3-F7E1E9D9A834}" destId="{85BB3CA3-D6C5-4DF8-85DB-6B95D5C803CA}" srcOrd="3" destOrd="0" parTransId="{A3E5C390-2897-47D6-9F99-ACCFF326894F}" sibTransId="{3BDB1A24-8020-409A-802D-1C765D0EBCF2}"/>
    <dgm:cxn modelId="{A2010116-B215-6840-A4CB-710DFF4315BA}" type="presOf" srcId="{1CF79D52-AA83-4213-B72B-93A05C6E6031}" destId="{260A2F2E-650C-AE49-B81D-7465A7F8042C}" srcOrd="0" destOrd="0" presId="urn:microsoft.com/office/officeart/2005/8/layout/vList2"/>
    <dgm:cxn modelId="{0369A07D-9136-5A42-B0A0-94DD1F5E2AB0}" type="presOf" srcId="{85BB3CA3-D6C5-4DF8-85DB-6B95D5C803CA}" destId="{BB23655A-1400-5F49-8F36-4CC10A49623B}" srcOrd="0" destOrd="0" presId="urn:microsoft.com/office/officeart/2005/8/layout/vList2"/>
    <dgm:cxn modelId="{8F4CD37E-A183-0943-8A48-637635CDBEAA}" type="presOf" srcId="{6360E0E2-63ED-4485-8EE3-F7E1E9D9A834}" destId="{7662D722-B647-5F42-A9E6-7ACDC4998CF0}" srcOrd="0" destOrd="0" presId="urn:microsoft.com/office/officeart/2005/8/layout/vList2"/>
    <dgm:cxn modelId="{948DBD88-51C3-A342-A27E-AEA35BDD39DB}" type="presOf" srcId="{10A011C0-7584-4280-B7B3-45B58B8899C2}" destId="{57F18D18-85D9-544A-823D-83C482250C98}" srcOrd="0" destOrd="0" presId="urn:microsoft.com/office/officeart/2005/8/layout/vList2"/>
    <dgm:cxn modelId="{4921748B-F070-46A2-8AD7-97BB83AD092B}" srcId="{6360E0E2-63ED-4485-8EE3-F7E1E9D9A834}" destId="{10A011C0-7584-4280-B7B3-45B58B8899C2}" srcOrd="1" destOrd="0" parTransId="{077C2C60-6315-4845-B7CC-C62122CA7255}" sibTransId="{871FD749-A43E-48B9-9109-0097C2F02732}"/>
    <dgm:cxn modelId="{E3F3DD99-1CA9-4269-8D0E-F4741C38200A}" srcId="{6360E0E2-63ED-4485-8EE3-F7E1E9D9A834}" destId="{C8CA0AED-C56F-456B-8604-7AF678DD3CB7}" srcOrd="4" destOrd="0" parTransId="{A5778F6D-3BD2-49B6-9A14-83EB2DF9F707}" sibTransId="{558206B4-036E-4BFB-97B9-827D882E106E}"/>
    <dgm:cxn modelId="{CCEAEBAF-A2AB-3D43-89FA-FD7B6C4E1806}" type="presOf" srcId="{C8CA0AED-C56F-456B-8604-7AF678DD3CB7}" destId="{CF76032E-59E9-2D4C-9F54-C0E62AB3C521}" srcOrd="0" destOrd="0" presId="urn:microsoft.com/office/officeart/2005/8/layout/vList2"/>
    <dgm:cxn modelId="{087968BB-97F8-433A-98C1-67AEED95BDC4}" srcId="{6360E0E2-63ED-4485-8EE3-F7E1E9D9A834}" destId="{358A291B-7DF2-4996-9CE8-973FCF5AF802}" srcOrd="0" destOrd="0" parTransId="{909B71F1-320C-4CF7-9A9A-BC399BA775C6}" sibTransId="{A3224B61-4303-4521-8E27-406D8B701389}"/>
    <dgm:cxn modelId="{BD56D4CF-B22C-48D4-9431-96CEC1D8436B}" srcId="{6360E0E2-63ED-4485-8EE3-F7E1E9D9A834}" destId="{1CF79D52-AA83-4213-B72B-93A05C6E6031}" srcOrd="2" destOrd="0" parTransId="{70C7F532-451B-43AA-9F61-F7623781F276}" sibTransId="{E23BA3AB-6E7A-4F5B-A3F4-19BAF069DB7C}"/>
    <dgm:cxn modelId="{79F6EBFB-9BC1-0346-8024-2AD1A64D4082}" type="presOf" srcId="{358A291B-7DF2-4996-9CE8-973FCF5AF802}" destId="{898B1748-5C54-104C-B297-0F63EB0A82C6}" srcOrd="0" destOrd="0" presId="urn:microsoft.com/office/officeart/2005/8/layout/vList2"/>
    <dgm:cxn modelId="{904C7495-ED81-7C45-8756-6FC26D485D04}" type="presParOf" srcId="{7662D722-B647-5F42-A9E6-7ACDC4998CF0}" destId="{898B1748-5C54-104C-B297-0F63EB0A82C6}" srcOrd="0" destOrd="0" presId="urn:microsoft.com/office/officeart/2005/8/layout/vList2"/>
    <dgm:cxn modelId="{26FF85EE-F08F-3C46-A063-2905D6682D68}" type="presParOf" srcId="{7662D722-B647-5F42-A9E6-7ACDC4998CF0}" destId="{69BCB91E-9D20-BE4F-95E7-37276768199F}" srcOrd="1" destOrd="0" presId="urn:microsoft.com/office/officeart/2005/8/layout/vList2"/>
    <dgm:cxn modelId="{A7607CE0-4212-5C49-9F31-8A1A684A45BF}" type="presParOf" srcId="{7662D722-B647-5F42-A9E6-7ACDC4998CF0}" destId="{57F18D18-85D9-544A-823D-83C482250C98}" srcOrd="2" destOrd="0" presId="urn:microsoft.com/office/officeart/2005/8/layout/vList2"/>
    <dgm:cxn modelId="{2FC1E6B4-B8E7-9A4A-8521-20DA26FC5BE2}" type="presParOf" srcId="{7662D722-B647-5F42-A9E6-7ACDC4998CF0}" destId="{B0500B26-0D1E-2C48-9DD3-CB86AFD6AE94}" srcOrd="3" destOrd="0" presId="urn:microsoft.com/office/officeart/2005/8/layout/vList2"/>
    <dgm:cxn modelId="{5DC66BCC-54F0-814E-8F7C-D80C87D6DE96}" type="presParOf" srcId="{7662D722-B647-5F42-A9E6-7ACDC4998CF0}" destId="{260A2F2E-650C-AE49-B81D-7465A7F8042C}" srcOrd="4" destOrd="0" presId="urn:microsoft.com/office/officeart/2005/8/layout/vList2"/>
    <dgm:cxn modelId="{DB8D2597-82E2-DF4C-8A4E-F17FD4A06D4A}" type="presParOf" srcId="{7662D722-B647-5F42-A9E6-7ACDC4998CF0}" destId="{5D33FA58-428A-DC41-81D9-D98579D63228}" srcOrd="5" destOrd="0" presId="urn:microsoft.com/office/officeart/2005/8/layout/vList2"/>
    <dgm:cxn modelId="{7DC29D02-B50F-404F-8207-861652BAE245}" type="presParOf" srcId="{7662D722-B647-5F42-A9E6-7ACDC4998CF0}" destId="{BB23655A-1400-5F49-8F36-4CC10A49623B}" srcOrd="6" destOrd="0" presId="urn:microsoft.com/office/officeart/2005/8/layout/vList2"/>
    <dgm:cxn modelId="{7644D78A-0128-6149-A47C-45929BDDEE72}" type="presParOf" srcId="{7662D722-B647-5F42-A9E6-7ACDC4998CF0}" destId="{88A3D628-2AB9-8A48-9A02-51E108DCD2E1}" srcOrd="7" destOrd="0" presId="urn:microsoft.com/office/officeart/2005/8/layout/vList2"/>
    <dgm:cxn modelId="{5797BF1A-8189-FD4D-9A00-9A84F7CCA290}" type="presParOf" srcId="{7662D722-B647-5F42-A9E6-7ACDC4998CF0}" destId="{CF76032E-59E9-2D4C-9F54-C0E62AB3C52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6FC7F-12FA-4083-8441-011D044FC0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97C69F-B857-4E19-91B2-AAA84F3FACAB}">
      <dgm:prSet/>
      <dgm:spPr/>
      <dgm:t>
        <a:bodyPr/>
        <a:lstStyle/>
        <a:p>
          <a:r>
            <a:rPr lang="tr-TR" dirty="0"/>
            <a:t>Mesane bölgesinde </a:t>
          </a:r>
          <a:r>
            <a:rPr lang="tr-TR" dirty="0" err="1"/>
            <a:t>persistan</a:t>
          </a:r>
          <a:r>
            <a:rPr lang="tr-TR" dirty="0"/>
            <a:t> veya </a:t>
          </a:r>
          <a:r>
            <a:rPr lang="tr-TR" dirty="0" err="1"/>
            <a:t>rekürren</a:t>
          </a:r>
          <a:r>
            <a:rPr lang="tr-TR" dirty="0"/>
            <a:t> ağrı hissedilir. </a:t>
          </a:r>
          <a:endParaRPr lang="en-US" dirty="0"/>
        </a:p>
      </dgm:t>
    </dgm:pt>
    <dgm:pt modelId="{E2C479D5-EBC9-4FA1-BE31-B0EBA9CE5229}" type="parTrans" cxnId="{E8299A74-FCF7-4153-BAD4-F9E303946E2F}">
      <dgm:prSet/>
      <dgm:spPr/>
      <dgm:t>
        <a:bodyPr/>
        <a:lstStyle/>
        <a:p>
          <a:endParaRPr lang="en-US"/>
        </a:p>
      </dgm:t>
    </dgm:pt>
    <dgm:pt modelId="{52758577-ABFD-42F6-A312-C0C23F4C77DA}" type="sibTrans" cxnId="{E8299A74-FCF7-4153-BAD4-F9E303946E2F}">
      <dgm:prSet/>
      <dgm:spPr/>
      <dgm:t>
        <a:bodyPr/>
        <a:lstStyle/>
        <a:p>
          <a:endParaRPr lang="en-US"/>
        </a:p>
      </dgm:t>
    </dgm:pt>
    <dgm:pt modelId="{5E27EF1E-EEDA-4FD5-9185-5DAD9B6A00FB}">
      <dgm:prSet/>
      <dgm:spPr/>
      <dgm:t>
        <a:bodyPr/>
        <a:lstStyle/>
        <a:p>
          <a:r>
            <a:rPr lang="tr-TR" dirty="0" err="1"/>
            <a:t>İnfeksiyon</a:t>
          </a:r>
          <a:r>
            <a:rPr lang="tr-TR" dirty="0"/>
            <a:t> veya lokal patoloji bulunmaz</a:t>
          </a:r>
          <a:endParaRPr lang="en-US" dirty="0"/>
        </a:p>
      </dgm:t>
    </dgm:pt>
    <dgm:pt modelId="{B3D6B970-3934-4F54-ABC3-AC8D60198D2C}" type="parTrans" cxnId="{371B0EA4-046C-4153-AABB-2B67C1428EDC}">
      <dgm:prSet/>
      <dgm:spPr/>
      <dgm:t>
        <a:bodyPr/>
        <a:lstStyle/>
        <a:p>
          <a:endParaRPr lang="en-US"/>
        </a:p>
      </dgm:t>
    </dgm:pt>
    <dgm:pt modelId="{A3809FCF-19B2-4410-8DD4-0FCA2AEF0637}" type="sibTrans" cxnId="{371B0EA4-046C-4153-AABB-2B67C1428EDC}">
      <dgm:prSet/>
      <dgm:spPr/>
      <dgm:t>
        <a:bodyPr/>
        <a:lstStyle/>
        <a:p>
          <a:endParaRPr lang="en-US"/>
        </a:p>
      </dgm:t>
    </dgm:pt>
    <dgm:pt modelId="{A0CA7C29-D8CE-EB4B-BCAD-BFAFB6B2FF96}">
      <dgm:prSet/>
      <dgm:spPr/>
      <dgm:t>
        <a:bodyPr/>
        <a:lstStyle/>
        <a:p>
          <a:r>
            <a:rPr lang="tr-TR" dirty="0"/>
            <a:t> </a:t>
          </a:r>
          <a:r>
            <a:rPr lang="tr-TR" dirty="0" err="1"/>
            <a:t>Pollaküri</a:t>
          </a:r>
          <a:r>
            <a:rPr lang="tr-TR" dirty="0"/>
            <a:t>, </a:t>
          </a:r>
          <a:r>
            <a:rPr lang="tr-TR" dirty="0" err="1"/>
            <a:t>noktüri</a:t>
          </a:r>
          <a:r>
            <a:rPr lang="tr-TR" dirty="0"/>
            <a:t> veya mesane dolumu ile şiddetlenen mesane ağrısı yakınmalarından en az biri eşlik eder . </a:t>
          </a:r>
          <a:endParaRPr lang="en-US" dirty="0"/>
        </a:p>
      </dgm:t>
    </dgm:pt>
    <dgm:pt modelId="{2C42DB13-43C1-C044-8E81-92091B2DDB51}" type="parTrans" cxnId="{EDCAA306-EBA7-DC4F-B61B-E53B4EE7CAAB}">
      <dgm:prSet/>
      <dgm:spPr/>
      <dgm:t>
        <a:bodyPr/>
        <a:lstStyle/>
        <a:p>
          <a:endParaRPr lang="tr-TR"/>
        </a:p>
      </dgm:t>
    </dgm:pt>
    <dgm:pt modelId="{696374FA-ECC0-904C-9333-6AC7E166E7DC}" type="sibTrans" cxnId="{EDCAA306-EBA7-DC4F-B61B-E53B4EE7CAAB}">
      <dgm:prSet/>
      <dgm:spPr/>
      <dgm:t>
        <a:bodyPr/>
        <a:lstStyle/>
        <a:p>
          <a:endParaRPr lang="tr-TR"/>
        </a:p>
      </dgm:t>
    </dgm:pt>
    <dgm:pt modelId="{10847E9D-878D-8743-AA50-CBB0F0F241F6}" type="pres">
      <dgm:prSet presAssocID="{D226FC7F-12FA-4083-8441-011D044FC0CE}" presName="linear" presStyleCnt="0">
        <dgm:presLayoutVars>
          <dgm:animLvl val="lvl"/>
          <dgm:resizeHandles val="exact"/>
        </dgm:presLayoutVars>
      </dgm:prSet>
      <dgm:spPr/>
    </dgm:pt>
    <dgm:pt modelId="{99421800-8908-A04F-97ED-77011722F546}" type="pres">
      <dgm:prSet presAssocID="{AC97C69F-B857-4E19-91B2-AAA84F3FACA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60BE21-AC19-CB4E-8C28-8037D81F4C15}" type="pres">
      <dgm:prSet presAssocID="{52758577-ABFD-42F6-A312-C0C23F4C77DA}" presName="spacer" presStyleCnt="0"/>
      <dgm:spPr/>
    </dgm:pt>
    <dgm:pt modelId="{56AC4BD5-FFDC-4948-A816-563EB7D4DD9B}" type="pres">
      <dgm:prSet presAssocID="{A0CA7C29-D8CE-EB4B-BCAD-BFAFB6B2FF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FA612F-3FCA-EE4A-857D-A7C1933CB52B}" type="pres">
      <dgm:prSet presAssocID="{696374FA-ECC0-904C-9333-6AC7E166E7DC}" presName="spacer" presStyleCnt="0"/>
      <dgm:spPr/>
    </dgm:pt>
    <dgm:pt modelId="{F5445323-6567-704E-91AA-4C3CD17288F3}" type="pres">
      <dgm:prSet presAssocID="{5E27EF1E-EEDA-4FD5-9185-5DAD9B6A00F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DCAA306-EBA7-DC4F-B61B-E53B4EE7CAAB}" srcId="{D226FC7F-12FA-4083-8441-011D044FC0CE}" destId="{A0CA7C29-D8CE-EB4B-BCAD-BFAFB6B2FF96}" srcOrd="1" destOrd="0" parTransId="{2C42DB13-43C1-C044-8E81-92091B2DDB51}" sibTransId="{696374FA-ECC0-904C-9333-6AC7E166E7DC}"/>
    <dgm:cxn modelId="{DC85E41E-E345-D64B-8A78-571D0B50A199}" type="presOf" srcId="{A0CA7C29-D8CE-EB4B-BCAD-BFAFB6B2FF96}" destId="{56AC4BD5-FFDC-4948-A816-563EB7D4DD9B}" srcOrd="0" destOrd="0" presId="urn:microsoft.com/office/officeart/2005/8/layout/vList2"/>
    <dgm:cxn modelId="{6FC06F21-F15B-D745-B078-9B12A89A3EB7}" type="presOf" srcId="{5E27EF1E-EEDA-4FD5-9185-5DAD9B6A00FB}" destId="{F5445323-6567-704E-91AA-4C3CD17288F3}" srcOrd="0" destOrd="0" presId="urn:microsoft.com/office/officeart/2005/8/layout/vList2"/>
    <dgm:cxn modelId="{BE4E9540-741F-6046-BD8E-39E15D7F7308}" type="presOf" srcId="{AC97C69F-B857-4E19-91B2-AAA84F3FACAB}" destId="{99421800-8908-A04F-97ED-77011722F546}" srcOrd="0" destOrd="0" presId="urn:microsoft.com/office/officeart/2005/8/layout/vList2"/>
    <dgm:cxn modelId="{3A5E524C-FDF7-F849-953B-97F8C570635C}" type="presOf" srcId="{D226FC7F-12FA-4083-8441-011D044FC0CE}" destId="{10847E9D-878D-8743-AA50-CBB0F0F241F6}" srcOrd="0" destOrd="0" presId="urn:microsoft.com/office/officeart/2005/8/layout/vList2"/>
    <dgm:cxn modelId="{E8299A74-FCF7-4153-BAD4-F9E303946E2F}" srcId="{D226FC7F-12FA-4083-8441-011D044FC0CE}" destId="{AC97C69F-B857-4E19-91B2-AAA84F3FACAB}" srcOrd="0" destOrd="0" parTransId="{E2C479D5-EBC9-4FA1-BE31-B0EBA9CE5229}" sibTransId="{52758577-ABFD-42F6-A312-C0C23F4C77DA}"/>
    <dgm:cxn modelId="{371B0EA4-046C-4153-AABB-2B67C1428EDC}" srcId="{D226FC7F-12FA-4083-8441-011D044FC0CE}" destId="{5E27EF1E-EEDA-4FD5-9185-5DAD9B6A00FB}" srcOrd="2" destOrd="0" parTransId="{B3D6B970-3934-4F54-ABC3-AC8D60198D2C}" sibTransId="{A3809FCF-19B2-4410-8DD4-0FCA2AEF0637}"/>
    <dgm:cxn modelId="{7C12B38B-8092-DD4C-8B55-71F72769FAA5}" type="presParOf" srcId="{10847E9D-878D-8743-AA50-CBB0F0F241F6}" destId="{99421800-8908-A04F-97ED-77011722F546}" srcOrd="0" destOrd="0" presId="urn:microsoft.com/office/officeart/2005/8/layout/vList2"/>
    <dgm:cxn modelId="{9A9CBB80-64BF-2041-B30A-398646BC12B4}" type="presParOf" srcId="{10847E9D-878D-8743-AA50-CBB0F0F241F6}" destId="{4A60BE21-AC19-CB4E-8C28-8037D81F4C15}" srcOrd="1" destOrd="0" presId="urn:microsoft.com/office/officeart/2005/8/layout/vList2"/>
    <dgm:cxn modelId="{B8C06B99-BC48-2F45-B2CF-145F052B9588}" type="presParOf" srcId="{10847E9D-878D-8743-AA50-CBB0F0F241F6}" destId="{56AC4BD5-FFDC-4948-A816-563EB7D4DD9B}" srcOrd="2" destOrd="0" presId="urn:microsoft.com/office/officeart/2005/8/layout/vList2"/>
    <dgm:cxn modelId="{0F59D256-96E5-8845-AA56-B175FD9B503A}" type="presParOf" srcId="{10847E9D-878D-8743-AA50-CBB0F0F241F6}" destId="{FCFA612F-3FCA-EE4A-857D-A7C1933CB52B}" srcOrd="3" destOrd="0" presId="urn:microsoft.com/office/officeart/2005/8/layout/vList2"/>
    <dgm:cxn modelId="{2E42623A-BCEC-4449-A37B-8C06A665A36E}" type="presParOf" srcId="{10847E9D-878D-8743-AA50-CBB0F0F241F6}" destId="{F5445323-6567-704E-91AA-4C3CD17288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B9F98D-E6E8-4ED6-AEE4-68B03767C75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8CEFDA-ABBE-4718-866F-704B39F7129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tr-TR" sz="2800" dirty="0"/>
            <a:t>MAS genellikle davranışsal, düşünsel, seksüel veya </a:t>
          </a:r>
          <a:r>
            <a:rPr lang="tr-TR" sz="2800" dirty="0" err="1"/>
            <a:t>emasyonel</a:t>
          </a:r>
          <a:r>
            <a:rPr lang="tr-TR" sz="2800" dirty="0"/>
            <a:t> sorunlarla birliktedir.</a:t>
          </a:r>
          <a:endParaRPr lang="en-US" sz="2800" dirty="0"/>
        </a:p>
      </dgm:t>
    </dgm:pt>
    <dgm:pt modelId="{7B614554-82B5-4153-A6FC-D78FA3A7D671}" type="parTrans" cxnId="{061C018C-87D7-4E28-AE10-347103196547}">
      <dgm:prSet/>
      <dgm:spPr/>
      <dgm:t>
        <a:bodyPr/>
        <a:lstStyle/>
        <a:p>
          <a:endParaRPr lang="en-US"/>
        </a:p>
      </dgm:t>
    </dgm:pt>
    <dgm:pt modelId="{93622FC3-9AF9-4CDD-8366-E076BE57D078}" type="sibTrans" cxnId="{061C018C-87D7-4E28-AE10-347103196547}">
      <dgm:prSet/>
      <dgm:spPr/>
      <dgm:t>
        <a:bodyPr/>
        <a:lstStyle/>
        <a:p>
          <a:endParaRPr lang="en-US"/>
        </a:p>
      </dgm:t>
    </dgm:pt>
    <dgm:pt modelId="{D4923BB9-BF3C-4479-9150-DC3E74148881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tr-TR" sz="2800" dirty="0"/>
            <a:t>Bugüne kadar kullanılmış diğer adlandırmalar artık kullanılmamaktadır .</a:t>
          </a:r>
          <a:endParaRPr lang="en-US" sz="2800" dirty="0"/>
        </a:p>
      </dgm:t>
    </dgm:pt>
    <dgm:pt modelId="{86E5325A-8EFA-4EA4-A37E-49579240132C}" type="parTrans" cxnId="{60DFB211-88E4-466C-8692-74B99D2FE6A8}">
      <dgm:prSet/>
      <dgm:spPr/>
      <dgm:t>
        <a:bodyPr/>
        <a:lstStyle/>
        <a:p>
          <a:endParaRPr lang="en-US"/>
        </a:p>
      </dgm:t>
    </dgm:pt>
    <dgm:pt modelId="{40E7CB0B-C347-4593-9446-29BFE342F9FB}" type="sibTrans" cxnId="{60DFB211-88E4-466C-8692-74B99D2FE6A8}">
      <dgm:prSet/>
      <dgm:spPr/>
      <dgm:t>
        <a:bodyPr/>
        <a:lstStyle/>
        <a:p>
          <a:endParaRPr lang="en-US"/>
        </a:p>
      </dgm:t>
    </dgm:pt>
    <dgm:pt modelId="{7ED964EA-F8DE-F044-BF74-972D903BBCCB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tr-TR" sz="2800" dirty="0"/>
            <a:t> «</a:t>
          </a:r>
          <a:r>
            <a:rPr lang="tr-TR" sz="2800" dirty="0" err="1">
              <a:solidFill>
                <a:srgbClr val="FF0000"/>
              </a:solidFill>
            </a:rPr>
            <a:t>İnterstisyel</a:t>
          </a:r>
          <a:r>
            <a:rPr lang="tr-TR" sz="2800" dirty="0">
              <a:solidFill>
                <a:srgbClr val="FF0000"/>
              </a:solidFill>
            </a:rPr>
            <a:t> sistit</a:t>
          </a:r>
          <a:r>
            <a:rPr lang="tr-TR" sz="2800" dirty="0"/>
            <a:t>”, “</a:t>
          </a:r>
          <a:r>
            <a:rPr lang="tr-TR" sz="2800" dirty="0">
              <a:solidFill>
                <a:srgbClr val="FF0000"/>
              </a:solidFill>
            </a:rPr>
            <a:t>Ağrılı mesane  sendromu</a:t>
          </a:r>
          <a:r>
            <a:rPr lang="tr-TR" sz="2800" dirty="0"/>
            <a:t>”, ve “</a:t>
          </a:r>
          <a:r>
            <a:rPr lang="tr-TR" sz="2800" dirty="0">
              <a:solidFill>
                <a:srgbClr val="FF0000"/>
              </a:solidFill>
            </a:rPr>
            <a:t>AMS/İS” </a:t>
          </a:r>
          <a:r>
            <a:rPr lang="tr-TR" sz="2800" dirty="0"/>
            <a:t>veya “</a:t>
          </a:r>
          <a:r>
            <a:rPr lang="tr-TR" sz="2800" dirty="0">
              <a:solidFill>
                <a:srgbClr val="FF0000"/>
              </a:solidFill>
            </a:rPr>
            <a:t>MAS/İS</a:t>
          </a:r>
          <a:r>
            <a:rPr lang="tr-TR" sz="2800" dirty="0"/>
            <a:t>”. </a:t>
          </a:r>
          <a:endParaRPr lang="en-US" sz="2800" dirty="0"/>
        </a:p>
      </dgm:t>
    </dgm:pt>
    <dgm:pt modelId="{5647413F-E148-2E4C-A160-0A76D121344F}" type="parTrans" cxnId="{75D85603-5AF6-CF44-B306-9CCE04380DA4}">
      <dgm:prSet/>
      <dgm:spPr/>
      <dgm:t>
        <a:bodyPr/>
        <a:lstStyle/>
        <a:p>
          <a:endParaRPr lang="tr-TR"/>
        </a:p>
      </dgm:t>
    </dgm:pt>
    <dgm:pt modelId="{E68656D2-9944-D244-883E-4B0F014A90AC}" type="sibTrans" cxnId="{75D85603-5AF6-CF44-B306-9CCE04380DA4}">
      <dgm:prSet/>
      <dgm:spPr/>
      <dgm:t>
        <a:bodyPr/>
        <a:lstStyle/>
        <a:p>
          <a:endParaRPr lang="tr-TR"/>
        </a:p>
      </dgm:t>
    </dgm:pt>
    <dgm:pt modelId="{D17412E5-0AFB-B540-B8F2-D831C317BFEB}" type="pres">
      <dgm:prSet presAssocID="{A2B9F98D-E6E8-4ED6-AEE4-68B03767C75D}" presName="linear" presStyleCnt="0">
        <dgm:presLayoutVars>
          <dgm:animLvl val="lvl"/>
          <dgm:resizeHandles val="exact"/>
        </dgm:presLayoutVars>
      </dgm:prSet>
      <dgm:spPr/>
    </dgm:pt>
    <dgm:pt modelId="{BA56DCC1-A71E-8546-A843-3F75D2838014}" type="pres">
      <dgm:prSet presAssocID="{368CEFDA-ABBE-4718-866F-704B39F712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7FDCC6-8162-8B4A-9B18-7279FD1404FF}" type="pres">
      <dgm:prSet presAssocID="{93622FC3-9AF9-4CDD-8366-E076BE57D078}" presName="spacer" presStyleCnt="0"/>
      <dgm:spPr/>
    </dgm:pt>
    <dgm:pt modelId="{69BCD486-2000-B647-9282-8B1B3ED6B902}" type="pres">
      <dgm:prSet presAssocID="{D4923BB9-BF3C-4479-9150-DC3E741488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C1E0C4-D136-1545-A992-0604855D9926}" type="pres">
      <dgm:prSet presAssocID="{40E7CB0B-C347-4593-9446-29BFE342F9FB}" presName="spacer" presStyleCnt="0"/>
      <dgm:spPr/>
    </dgm:pt>
    <dgm:pt modelId="{7D8E1CB4-2D8F-7448-BD52-9A2EB6D8D14E}" type="pres">
      <dgm:prSet presAssocID="{7ED964EA-F8DE-F044-BF74-972D903BBCC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D85603-5AF6-CF44-B306-9CCE04380DA4}" srcId="{A2B9F98D-E6E8-4ED6-AEE4-68B03767C75D}" destId="{7ED964EA-F8DE-F044-BF74-972D903BBCCB}" srcOrd="2" destOrd="0" parTransId="{5647413F-E148-2E4C-A160-0A76D121344F}" sibTransId="{E68656D2-9944-D244-883E-4B0F014A90AC}"/>
    <dgm:cxn modelId="{60DFB211-88E4-466C-8692-74B99D2FE6A8}" srcId="{A2B9F98D-E6E8-4ED6-AEE4-68B03767C75D}" destId="{D4923BB9-BF3C-4479-9150-DC3E74148881}" srcOrd="1" destOrd="0" parTransId="{86E5325A-8EFA-4EA4-A37E-49579240132C}" sibTransId="{40E7CB0B-C347-4593-9446-29BFE342F9FB}"/>
    <dgm:cxn modelId="{990BF01C-E157-F74A-9E5A-94075812B2E5}" type="presOf" srcId="{368CEFDA-ABBE-4718-866F-704B39F71292}" destId="{BA56DCC1-A71E-8546-A843-3F75D2838014}" srcOrd="0" destOrd="0" presId="urn:microsoft.com/office/officeart/2005/8/layout/vList2"/>
    <dgm:cxn modelId="{8041433F-FFCB-1747-8DAC-00D914BE73D0}" type="presOf" srcId="{D4923BB9-BF3C-4479-9150-DC3E74148881}" destId="{69BCD486-2000-B647-9282-8B1B3ED6B902}" srcOrd="0" destOrd="0" presId="urn:microsoft.com/office/officeart/2005/8/layout/vList2"/>
    <dgm:cxn modelId="{061C018C-87D7-4E28-AE10-347103196547}" srcId="{A2B9F98D-E6E8-4ED6-AEE4-68B03767C75D}" destId="{368CEFDA-ABBE-4718-866F-704B39F71292}" srcOrd="0" destOrd="0" parTransId="{7B614554-82B5-4153-A6FC-D78FA3A7D671}" sibTransId="{93622FC3-9AF9-4CDD-8366-E076BE57D078}"/>
    <dgm:cxn modelId="{460AD1BC-5924-FE45-A1B3-C90F4A28C7D9}" type="presOf" srcId="{A2B9F98D-E6E8-4ED6-AEE4-68B03767C75D}" destId="{D17412E5-0AFB-B540-B8F2-D831C317BFEB}" srcOrd="0" destOrd="0" presId="urn:microsoft.com/office/officeart/2005/8/layout/vList2"/>
    <dgm:cxn modelId="{EAA256FD-302B-DF48-BA0E-1A06D8CB20DD}" type="presOf" srcId="{7ED964EA-F8DE-F044-BF74-972D903BBCCB}" destId="{7D8E1CB4-2D8F-7448-BD52-9A2EB6D8D14E}" srcOrd="0" destOrd="0" presId="urn:microsoft.com/office/officeart/2005/8/layout/vList2"/>
    <dgm:cxn modelId="{EEFA36EE-B0FF-0249-BA10-6B30C6AF7021}" type="presParOf" srcId="{D17412E5-0AFB-B540-B8F2-D831C317BFEB}" destId="{BA56DCC1-A71E-8546-A843-3F75D2838014}" srcOrd="0" destOrd="0" presId="urn:microsoft.com/office/officeart/2005/8/layout/vList2"/>
    <dgm:cxn modelId="{90E40D78-5464-FC45-80AE-1F2CC841776B}" type="presParOf" srcId="{D17412E5-0AFB-B540-B8F2-D831C317BFEB}" destId="{537FDCC6-8162-8B4A-9B18-7279FD1404FF}" srcOrd="1" destOrd="0" presId="urn:microsoft.com/office/officeart/2005/8/layout/vList2"/>
    <dgm:cxn modelId="{266EF1F6-BDA8-D94F-92CA-A550004FC88F}" type="presParOf" srcId="{D17412E5-0AFB-B540-B8F2-D831C317BFEB}" destId="{69BCD486-2000-B647-9282-8B1B3ED6B902}" srcOrd="2" destOrd="0" presId="urn:microsoft.com/office/officeart/2005/8/layout/vList2"/>
    <dgm:cxn modelId="{AD596D4E-31AC-C24A-AED3-FCE9E2E354B3}" type="presParOf" srcId="{D17412E5-0AFB-B540-B8F2-D831C317BFEB}" destId="{9EC1E0C4-D136-1545-A992-0604855D9926}" srcOrd="3" destOrd="0" presId="urn:microsoft.com/office/officeart/2005/8/layout/vList2"/>
    <dgm:cxn modelId="{657A1A9D-D41F-B545-827D-306716E73527}" type="presParOf" srcId="{D17412E5-0AFB-B540-B8F2-D831C317BFEB}" destId="{7D8E1CB4-2D8F-7448-BD52-9A2EB6D8D1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E8604F-5074-4977-AA28-F1C79B2A24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4F133F-60A3-49E9-89BD-AD80F199DA5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EAU 2019</a:t>
          </a:r>
        </a:p>
      </dgm:t>
    </dgm:pt>
    <dgm:pt modelId="{CC29ACE1-7BAA-4C43-9B86-755E08CE2FDE}" type="parTrans" cxnId="{BBDF9D58-DCC4-4DFC-AAB0-94019F366942}">
      <dgm:prSet/>
      <dgm:spPr/>
      <dgm:t>
        <a:bodyPr/>
        <a:lstStyle/>
        <a:p>
          <a:endParaRPr lang="en-US"/>
        </a:p>
      </dgm:t>
    </dgm:pt>
    <dgm:pt modelId="{30C8460F-8589-4A49-BAED-3250A84BCD8B}" type="sibTrans" cxnId="{BBDF9D58-DCC4-4DFC-AAB0-94019F366942}">
      <dgm:prSet/>
      <dgm:spPr/>
      <dgm:t>
        <a:bodyPr/>
        <a:lstStyle/>
        <a:p>
          <a:endParaRPr lang="en-US"/>
        </a:p>
      </dgm:t>
    </dgm:pt>
    <dgm:pt modelId="{E68C8AF0-BA95-4C86-9266-84D1E7CD69D8}">
      <dgm:prSet custT="1"/>
      <dgm:spPr/>
      <dgm:t>
        <a:bodyPr/>
        <a:lstStyle/>
        <a:p>
          <a:r>
            <a:rPr lang="en-US" sz="2800" dirty="0"/>
            <a:t>MAS da </a:t>
          </a:r>
          <a:r>
            <a:rPr lang="en-US" sz="2800" dirty="0" err="1"/>
            <a:t>hastanıza</a:t>
          </a:r>
          <a:r>
            <a:rPr lang="en-US" sz="2800" dirty="0"/>
            <a:t> </a:t>
          </a:r>
          <a:r>
            <a:rPr lang="en-US" sz="2800" dirty="0" err="1"/>
            <a:t>altgrup</a:t>
          </a:r>
          <a:r>
            <a:rPr lang="en-US" sz="2800" dirty="0"/>
            <a:t>(</a:t>
          </a:r>
          <a:r>
            <a:rPr lang="en-US" sz="3600" dirty="0">
              <a:solidFill>
                <a:schemeClr val="bg1"/>
              </a:solidFill>
            </a:rPr>
            <a:t>HL, non HL</a:t>
          </a:r>
          <a:r>
            <a:rPr lang="en-US" sz="2800" dirty="0"/>
            <a:t>) </a:t>
          </a:r>
          <a:r>
            <a:rPr lang="en-US" sz="2800" dirty="0" err="1"/>
            <a:t>temelli</a:t>
          </a:r>
          <a:r>
            <a:rPr lang="en-US" sz="2800" dirty="0"/>
            <a:t> </a:t>
          </a:r>
          <a:r>
            <a:rPr lang="en-US" sz="2800" dirty="0" err="1"/>
            <a:t>tedavi</a:t>
          </a:r>
          <a:r>
            <a:rPr lang="en-US" sz="2800" dirty="0"/>
            <a:t> </a:t>
          </a:r>
          <a:r>
            <a:rPr lang="en-US" sz="2800" dirty="0" err="1"/>
            <a:t>öneriniz</a:t>
          </a:r>
          <a:endParaRPr lang="en-US" sz="2800" dirty="0"/>
        </a:p>
      </dgm:t>
    </dgm:pt>
    <dgm:pt modelId="{4DE970EA-695B-41A0-B68E-9AF2D56EFC82}" type="parTrans" cxnId="{5215AE64-1698-462F-A959-7BC9B3471D5B}">
      <dgm:prSet/>
      <dgm:spPr/>
      <dgm:t>
        <a:bodyPr/>
        <a:lstStyle/>
        <a:p>
          <a:endParaRPr lang="en-US"/>
        </a:p>
      </dgm:t>
    </dgm:pt>
    <dgm:pt modelId="{7C205D20-797B-4BF1-878D-82CF56A05956}" type="sibTrans" cxnId="{5215AE64-1698-462F-A959-7BC9B3471D5B}">
      <dgm:prSet/>
      <dgm:spPr/>
      <dgm:t>
        <a:bodyPr/>
        <a:lstStyle/>
        <a:p>
          <a:endParaRPr lang="en-US"/>
        </a:p>
      </dgm:t>
    </dgm:pt>
    <dgm:pt modelId="{EB84DF48-D88E-4132-9E87-D12C84D87233}">
      <dgm:prSet/>
      <dgm:spPr/>
      <dgm:t>
        <a:bodyPr/>
        <a:lstStyle/>
        <a:p>
          <a:r>
            <a:rPr lang="en-US"/>
            <a:t>Oral veya invaziv tedaviyle birlikte davranışsal, fizik tedavi ve psikolojik tedavi yöntemlerini göz önünde bulundurunuz</a:t>
          </a:r>
        </a:p>
      </dgm:t>
    </dgm:pt>
    <dgm:pt modelId="{12C0CCAE-DF91-409A-BDC5-CD42A3734CB6}" type="parTrans" cxnId="{FB6F4148-EB2C-40CB-84A8-383686180676}">
      <dgm:prSet/>
      <dgm:spPr/>
      <dgm:t>
        <a:bodyPr/>
        <a:lstStyle/>
        <a:p>
          <a:endParaRPr lang="en-US"/>
        </a:p>
      </dgm:t>
    </dgm:pt>
    <dgm:pt modelId="{CDCAE7E1-2366-4509-A144-555745E42107}" type="sibTrans" cxnId="{FB6F4148-EB2C-40CB-84A8-383686180676}">
      <dgm:prSet/>
      <dgm:spPr/>
      <dgm:t>
        <a:bodyPr/>
        <a:lstStyle/>
        <a:p>
          <a:endParaRPr lang="en-US"/>
        </a:p>
      </dgm:t>
    </dgm:pt>
    <dgm:pt modelId="{2FDFE970-1D5D-B74D-9D0B-E831D61F1C30}" type="pres">
      <dgm:prSet presAssocID="{2BE8604F-5074-4977-AA28-F1C79B2A24F7}" presName="linear" presStyleCnt="0">
        <dgm:presLayoutVars>
          <dgm:animLvl val="lvl"/>
          <dgm:resizeHandles val="exact"/>
        </dgm:presLayoutVars>
      </dgm:prSet>
      <dgm:spPr/>
    </dgm:pt>
    <dgm:pt modelId="{F9B18704-8CD1-4A4F-8330-27D50FA99A17}" type="pres">
      <dgm:prSet presAssocID="{484F133F-60A3-49E9-89BD-AD80F199DA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464FE1-1E6C-1E45-9A24-DE51CD6B96F8}" type="pres">
      <dgm:prSet presAssocID="{30C8460F-8589-4A49-BAED-3250A84BCD8B}" presName="spacer" presStyleCnt="0"/>
      <dgm:spPr/>
    </dgm:pt>
    <dgm:pt modelId="{494ECC22-2033-FC49-B991-17342D069044}" type="pres">
      <dgm:prSet presAssocID="{E68C8AF0-BA95-4C86-9266-84D1E7CD69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4A27FF-2A9F-1442-AD53-4E2F3862187A}" type="pres">
      <dgm:prSet presAssocID="{7C205D20-797B-4BF1-878D-82CF56A05956}" presName="spacer" presStyleCnt="0"/>
      <dgm:spPr/>
    </dgm:pt>
    <dgm:pt modelId="{61CB7CF0-74DC-E747-9AF7-DB3388571610}" type="pres">
      <dgm:prSet presAssocID="{EB84DF48-D88E-4132-9E87-D12C84D8723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2A631A-0EF3-8C48-9FB6-912CE6464BA1}" type="presOf" srcId="{484F133F-60A3-49E9-89BD-AD80F199DA59}" destId="{F9B18704-8CD1-4A4F-8330-27D50FA99A17}" srcOrd="0" destOrd="0" presId="urn:microsoft.com/office/officeart/2005/8/layout/vList2"/>
    <dgm:cxn modelId="{046CF82F-73CE-4740-968C-478BCC06C28D}" type="presOf" srcId="{E68C8AF0-BA95-4C86-9266-84D1E7CD69D8}" destId="{494ECC22-2033-FC49-B991-17342D069044}" srcOrd="0" destOrd="0" presId="urn:microsoft.com/office/officeart/2005/8/layout/vList2"/>
    <dgm:cxn modelId="{FB6F4148-EB2C-40CB-84A8-383686180676}" srcId="{2BE8604F-5074-4977-AA28-F1C79B2A24F7}" destId="{EB84DF48-D88E-4132-9E87-D12C84D87233}" srcOrd="2" destOrd="0" parTransId="{12C0CCAE-DF91-409A-BDC5-CD42A3734CB6}" sibTransId="{CDCAE7E1-2366-4509-A144-555745E42107}"/>
    <dgm:cxn modelId="{BBDF9D58-DCC4-4DFC-AAB0-94019F366942}" srcId="{2BE8604F-5074-4977-AA28-F1C79B2A24F7}" destId="{484F133F-60A3-49E9-89BD-AD80F199DA59}" srcOrd="0" destOrd="0" parTransId="{CC29ACE1-7BAA-4C43-9B86-755E08CE2FDE}" sibTransId="{30C8460F-8589-4A49-BAED-3250A84BCD8B}"/>
    <dgm:cxn modelId="{5215AE64-1698-462F-A959-7BC9B3471D5B}" srcId="{2BE8604F-5074-4977-AA28-F1C79B2A24F7}" destId="{E68C8AF0-BA95-4C86-9266-84D1E7CD69D8}" srcOrd="1" destOrd="0" parTransId="{4DE970EA-695B-41A0-B68E-9AF2D56EFC82}" sibTransId="{7C205D20-797B-4BF1-878D-82CF56A05956}"/>
    <dgm:cxn modelId="{EECDAB74-E2C1-EE48-B8E9-674E81B9930D}" type="presOf" srcId="{EB84DF48-D88E-4132-9E87-D12C84D87233}" destId="{61CB7CF0-74DC-E747-9AF7-DB3388571610}" srcOrd="0" destOrd="0" presId="urn:microsoft.com/office/officeart/2005/8/layout/vList2"/>
    <dgm:cxn modelId="{08E6E576-DCDA-904F-A12C-8956CFF344D5}" type="presOf" srcId="{2BE8604F-5074-4977-AA28-F1C79B2A24F7}" destId="{2FDFE970-1D5D-B74D-9D0B-E831D61F1C30}" srcOrd="0" destOrd="0" presId="urn:microsoft.com/office/officeart/2005/8/layout/vList2"/>
    <dgm:cxn modelId="{7E7CECF1-07D0-174D-AABC-478E6861B4B4}" type="presParOf" srcId="{2FDFE970-1D5D-B74D-9D0B-E831D61F1C30}" destId="{F9B18704-8CD1-4A4F-8330-27D50FA99A17}" srcOrd="0" destOrd="0" presId="urn:microsoft.com/office/officeart/2005/8/layout/vList2"/>
    <dgm:cxn modelId="{0C1B57E4-0A98-1D44-A854-CCDF0902A28A}" type="presParOf" srcId="{2FDFE970-1D5D-B74D-9D0B-E831D61F1C30}" destId="{58464FE1-1E6C-1E45-9A24-DE51CD6B96F8}" srcOrd="1" destOrd="0" presId="urn:microsoft.com/office/officeart/2005/8/layout/vList2"/>
    <dgm:cxn modelId="{CB8A197B-AD63-C443-A15B-D2C2B20C007C}" type="presParOf" srcId="{2FDFE970-1D5D-B74D-9D0B-E831D61F1C30}" destId="{494ECC22-2033-FC49-B991-17342D069044}" srcOrd="2" destOrd="0" presId="urn:microsoft.com/office/officeart/2005/8/layout/vList2"/>
    <dgm:cxn modelId="{99857B05-4AA0-6644-8F2E-CCF051844AFB}" type="presParOf" srcId="{2FDFE970-1D5D-B74D-9D0B-E831D61F1C30}" destId="{C14A27FF-2A9F-1442-AD53-4E2F3862187A}" srcOrd="3" destOrd="0" presId="urn:microsoft.com/office/officeart/2005/8/layout/vList2"/>
    <dgm:cxn modelId="{3B3FB67B-90CD-BB4B-B58D-E3A7E15E5CDD}" type="presParOf" srcId="{2FDFE970-1D5D-B74D-9D0B-E831D61F1C30}" destId="{61CB7CF0-74DC-E747-9AF7-DB33885716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1581A4-8D38-47E6-9854-7E0E24CA3B9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7B57DB-ABC3-4E83-8DE6-D5535A2FA25E}">
      <dgm:prSet/>
      <dgm:spPr/>
      <dgm:t>
        <a:bodyPr/>
        <a:lstStyle/>
        <a:p>
          <a:r>
            <a:rPr lang="tr-TR" dirty="0" err="1"/>
            <a:t>Otoimmünite</a:t>
          </a:r>
          <a:r>
            <a:rPr lang="tr-TR" dirty="0"/>
            <a:t> MAS’ </a:t>
          </a:r>
          <a:r>
            <a:rPr lang="tr-TR" dirty="0" err="1"/>
            <a:t>ın</a:t>
          </a:r>
          <a:r>
            <a:rPr lang="tr-TR" dirty="0"/>
            <a:t> nedenlerinden biri olarak düşünülmekte</a:t>
          </a:r>
          <a:endParaRPr lang="en-US" dirty="0"/>
        </a:p>
      </dgm:t>
    </dgm:pt>
    <dgm:pt modelId="{619B0969-52B0-449C-B216-943A77A44160}" type="parTrans" cxnId="{8CDA7CE6-2A6C-4F3D-BCA8-43D3689F1628}">
      <dgm:prSet/>
      <dgm:spPr/>
      <dgm:t>
        <a:bodyPr/>
        <a:lstStyle/>
        <a:p>
          <a:endParaRPr lang="en-US"/>
        </a:p>
      </dgm:t>
    </dgm:pt>
    <dgm:pt modelId="{A2D0E979-EE6B-4CE7-A222-AFC20ACECBE7}" type="sibTrans" cxnId="{8CDA7CE6-2A6C-4F3D-BCA8-43D3689F1628}">
      <dgm:prSet/>
      <dgm:spPr/>
      <dgm:t>
        <a:bodyPr/>
        <a:lstStyle/>
        <a:p>
          <a:endParaRPr lang="en-US"/>
        </a:p>
      </dgm:t>
    </dgm:pt>
    <dgm:pt modelId="{6BBCB34A-EB11-411F-97E3-9F43290F8C16}">
      <dgm:prSet/>
      <dgm:spPr/>
      <dgm:t>
        <a:bodyPr/>
        <a:lstStyle/>
        <a:p>
          <a:r>
            <a:rPr lang="en-US" dirty="0"/>
            <a:t>Adalimumab , TNF </a:t>
          </a:r>
          <a:r>
            <a:rPr lang="en-US" dirty="0" err="1"/>
            <a:t>nedenli</a:t>
          </a:r>
          <a:r>
            <a:rPr lang="en-US" dirty="0"/>
            <a:t> </a:t>
          </a:r>
          <a:r>
            <a:rPr lang="en-US" dirty="0" err="1"/>
            <a:t>inflamatuar</a:t>
          </a:r>
          <a:r>
            <a:rPr lang="en-US" dirty="0"/>
            <a:t> </a:t>
          </a:r>
          <a:r>
            <a:rPr lang="en-US" dirty="0" err="1"/>
            <a:t>cevapları</a:t>
          </a:r>
          <a:r>
            <a:rPr lang="en-US" dirty="0"/>
            <a:t> </a:t>
          </a:r>
          <a:r>
            <a:rPr lang="en-US" dirty="0" err="1"/>
            <a:t>azaltır</a:t>
          </a:r>
          <a:endParaRPr lang="en-US" dirty="0"/>
        </a:p>
      </dgm:t>
    </dgm:pt>
    <dgm:pt modelId="{F29C554D-720D-4CBF-B44B-D242741489CC}" type="parTrans" cxnId="{CB9C4017-9313-477B-B12A-73FDC03F269D}">
      <dgm:prSet/>
      <dgm:spPr/>
      <dgm:t>
        <a:bodyPr/>
        <a:lstStyle/>
        <a:p>
          <a:endParaRPr lang="en-US"/>
        </a:p>
      </dgm:t>
    </dgm:pt>
    <dgm:pt modelId="{A73D9B97-B674-4F97-8DDA-9DF39097C4CF}" type="sibTrans" cxnId="{CB9C4017-9313-477B-B12A-73FDC03F269D}">
      <dgm:prSet/>
      <dgm:spPr/>
      <dgm:t>
        <a:bodyPr/>
        <a:lstStyle/>
        <a:p>
          <a:endParaRPr lang="en-US"/>
        </a:p>
      </dgm:t>
    </dgm:pt>
    <dgm:pt modelId="{B6DB67D4-0626-4113-9391-608F427474A0}">
      <dgm:prSet/>
      <dgm:spPr/>
      <dgm:t>
        <a:bodyPr/>
        <a:lstStyle/>
        <a:p>
          <a:r>
            <a:rPr lang="en-US" dirty="0"/>
            <a:t>Bu </a:t>
          </a:r>
          <a:r>
            <a:rPr lang="en-US" dirty="0" err="1"/>
            <a:t>tür</a:t>
          </a:r>
          <a:r>
            <a:rPr lang="en-US" dirty="0"/>
            <a:t> </a:t>
          </a:r>
          <a:r>
            <a:rPr lang="en-US" dirty="0" err="1"/>
            <a:t>ilaçlar</a:t>
          </a:r>
          <a:r>
            <a:rPr lang="en-US" dirty="0"/>
            <a:t> </a:t>
          </a:r>
          <a:r>
            <a:rPr lang="en-US" dirty="0" err="1"/>
            <a:t>romatoid</a:t>
          </a:r>
          <a:r>
            <a:rPr lang="en-US" dirty="0"/>
            <a:t> </a:t>
          </a:r>
          <a:r>
            <a:rPr lang="en-US" dirty="0" err="1"/>
            <a:t>artritde</a:t>
          </a:r>
          <a:r>
            <a:rPr lang="en-US" dirty="0"/>
            <a:t> </a:t>
          </a:r>
          <a:r>
            <a:rPr lang="en-US" dirty="0" err="1"/>
            <a:t>tedavi</a:t>
          </a:r>
          <a:r>
            <a:rPr lang="en-US" dirty="0"/>
            <a:t> </a:t>
          </a:r>
          <a:r>
            <a:rPr lang="en-US" dirty="0" err="1"/>
            <a:t>algoritmalarını</a:t>
          </a:r>
          <a:r>
            <a:rPr lang="en-US" dirty="0"/>
            <a:t> </a:t>
          </a:r>
          <a:r>
            <a:rPr lang="en-US" dirty="0" err="1"/>
            <a:t>değiştirmiş</a:t>
          </a:r>
          <a:endParaRPr lang="en-US" dirty="0"/>
        </a:p>
      </dgm:t>
    </dgm:pt>
    <dgm:pt modelId="{F2D524F5-9B75-4222-A414-B668083A7350}" type="parTrans" cxnId="{3FDFFBD0-1B25-4F2A-86F9-A596E09CFB69}">
      <dgm:prSet/>
      <dgm:spPr/>
      <dgm:t>
        <a:bodyPr/>
        <a:lstStyle/>
        <a:p>
          <a:endParaRPr lang="en-US"/>
        </a:p>
      </dgm:t>
    </dgm:pt>
    <dgm:pt modelId="{B6D7C5F1-5E66-45C8-9B84-443F633A8594}" type="sibTrans" cxnId="{3FDFFBD0-1B25-4F2A-86F9-A596E09CFB69}">
      <dgm:prSet/>
      <dgm:spPr/>
      <dgm:t>
        <a:bodyPr/>
        <a:lstStyle/>
        <a:p>
          <a:endParaRPr lang="en-US"/>
        </a:p>
      </dgm:t>
    </dgm:pt>
    <dgm:pt modelId="{4625A2AA-1D4A-C749-BD02-4FD76C6EC5F5}" type="pres">
      <dgm:prSet presAssocID="{481581A4-8D38-47E6-9854-7E0E24CA3B96}" presName="linear" presStyleCnt="0">
        <dgm:presLayoutVars>
          <dgm:animLvl val="lvl"/>
          <dgm:resizeHandles val="exact"/>
        </dgm:presLayoutVars>
      </dgm:prSet>
      <dgm:spPr/>
    </dgm:pt>
    <dgm:pt modelId="{C750193B-6107-2F46-9313-11DF58FF5289}" type="pres">
      <dgm:prSet presAssocID="{B6DB67D4-0626-4113-9391-608F427474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33D7A8-50BD-874D-9D97-696623D0F51C}" type="pres">
      <dgm:prSet presAssocID="{B6D7C5F1-5E66-45C8-9B84-443F633A8594}" presName="spacer" presStyleCnt="0"/>
      <dgm:spPr/>
    </dgm:pt>
    <dgm:pt modelId="{DB4598CC-D582-5C42-B735-AC314AE57ACF}" type="pres">
      <dgm:prSet presAssocID="{EE7B57DB-ABC3-4E83-8DE6-D5535A2FA25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C586DF-1021-BE42-8DB7-34D41E1195C1}" type="pres">
      <dgm:prSet presAssocID="{A2D0E979-EE6B-4CE7-A222-AFC20ACECBE7}" presName="spacer" presStyleCnt="0"/>
      <dgm:spPr/>
    </dgm:pt>
    <dgm:pt modelId="{B5A7228E-1541-7147-9B99-97D7304FE255}" type="pres">
      <dgm:prSet presAssocID="{6BBCB34A-EB11-411F-97E3-9F43290F8C1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9C4017-9313-477B-B12A-73FDC03F269D}" srcId="{481581A4-8D38-47E6-9854-7E0E24CA3B96}" destId="{6BBCB34A-EB11-411F-97E3-9F43290F8C16}" srcOrd="2" destOrd="0" parTransId="{F29C554D-720D-4CBF-B44B-D242741489CC}" sibTransId="{A73D9B97-B674-4F97-8DDA-9DF39097C4CF}"/>
    <dgm:cxn modelId="{B49DB928-2047-D54C-8FEC-47A4FD5ED245}" type="presOf" srcId="{481581A4-8D38-47E6-9854-7E0E24CA3B96}" destId="{4625A2AA-1D4A-C749-BD02-4FD76C6EC5F5}" srcOrd="0" destOrd="0" presId="urn:microsoft.com/office/officeart/2005/8/layout/vList2"/>
    <dgm:cxn modelId="{527F3F77-EC29-F04A-87C6-DFE7AD37D761}" type="presOf" srcId="{EE7B57DB-ABC3-4E83-8DE6-D5535A2FA25E}" destId="{DB4598CC-D582-5C42-B735-AC314AE57ACF}" srcOrd="0" destOrd="0" presId="urn:microsoft.com/office/officeart/2005/8/layout/vList2"/>
    <dgm:cxn modelId="{3FDFFBD0-1B25-4F2A-86F9-A596E09CFB69}" srcId="{481581A4-8D38-47E6-9854-7E0E24CA3B96}" destId="{B6DB67D4-0626-4113-9391-608F427474A0}" srcOrd="0" destOrd="0" parTransId="{F2D524F5-9B75-4222-A414-B668083A7350}" sibTransId="{B6D7C5F1-5E66-45C8-9B84-443F633A8594}"/>
    <dgm:cxn modelId="{C33F41DD-E40B-3744-8534-DE09FFDA9771}" type="presOf" srcId="{B6DB67D4-0626-4113-9391-608F427474A0}" destId="{C750193B-6107-2F46-9313-11DF58FF5289}" srcOrd="0" destOrd="0" presId="urn:microsoft.com/office/officeart/2005/8/layout/vList2"/>
    <dgm:cxn modelId="{8CDA7CE6-2A6C-4F3D-BCA8-43D3689F1628}" srcId="{481581A4-8D38-47E6-9854-7E0E24CA3B96}" destId="{EE7B57DB-ABC3-4E83-8DE6-D5535A2FA25E}" srcOrd="1" destOrd="0" parTransId="{619B0969-52B0-449C-B216-943A77A44160}" sibTransId="{A2D0E979-EE6B-4CE7-A222-AFC20ACECBE7}"/>
    <dgm:cxn modelId="{3E647CF5-9AC5-F24B-8794-5A452C2F6045}" type="presOf" srcId="{6BBCB34A-EB11-411F-97E3-9F43290F8C16}" destId="{B5A7228E-1541-7147-9B99-97D7304FE255}" srcOrd="0" destOrd="0" presId="urn:microsoft.com/office/officeart/2005/8/layout/vList2"/>
    <dgm:cxn modelId="{59483BD5-EC6A-6141-AC32-13B6E608BA8B}" type="presParOf" srcId="{4625A2AA-1D4A-C749-BD02-4FD76C6EC5F5}" destId="{C750193B-6107-2F46-9313-11DF58FF5289}" srcOrd="0" destOrd="0" presId="urn:microsoft.com/office/officeart/2005/8/layout/vList2"/>
    <dgm:cxn modelId="{D7DAAF3F-704E-134A-884F-9EC0B6D358F7}" type="presParOf" srcId="{4625A2AA-1D4A-C749-BD02-4FD76C6EC5F5}" destId="{C833D7A8-50BD-874D-9D97-696623D0F51C}" srcOrd="1" destOrd="0" presId="urn:microsoft.com/office/officeart/2005/8/layout/vList2"/>
    <dgm:cxn modelId="{BC674F01-00FE-014A-A69A-93CA93EDF7A8}" type="presParOf" srcId="{4625A2AA-1D4A-C749-BD02-4FD76C6EC5F5}" destId="{DB4598CC-D582-5C42-B735-AC314AE57ACF}" srcOrd="2" destOrd="0" presId="urn:microsoft.com/office/officeart/2005/8/layout/vList2"/>
    <dgm:cxn modelId="{7EAE6D56-E88B-4F41-A2AC-19D6012BA3EF}" type="presParOf" srcId="{4625A2AA-1D4A-C749-BD02-4FD76C6EC5F5}" destId="{E2C586DF-1021-BE42-8DB7-34D41E1195C1}" srcOrd="3" destOrd="0" presId="urn:microsoft.com/office/officeart/2005/8/layout/vList2"/>
    <dgm:cxn modelId="{8B4104F3-5C81-664D-B3E1-8F03843B9CDE}" type="presParOf" srcId="{4625A2AA-1D4A-C749-BD02-4FD76C6EC5F5}" destId="{B5A7228E-1541-7147-9B99-97D7304FE2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1C199B-36C2-4782-9EFC-B9EA3EB05AE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4B1A55-029B-440E-8578-58C6279AD12C}">
      <dgm:prSet custT="1"/>
      <dgm:spPr/>
      <dgm:t>
        <a:bodyPr/>
        <a:lstStyle/>
        <a:p>
          <a:r>
            <a:rPr lang="en-US" sz="2400" dirty="0"/>
            <a:t>80 mg SC , </a:t>
          </a:r>
          <a:r>
            <a:rPr lang="en-US" sz="2400" dirty="0" err="1"/>
            <a:t>sonrasında</a:t>
          </a:r>
          <a:r>
            <a:rPr lang="en-US" sz="2400" dirty="0"/>
            <a:t> 40 mg 2 </a:t>
          </a:r>
          <a:r>
            <a:rPr lang="en-US" sz="2400" dirty="0" err="1"/>
            <a:t>haftada</a:t>
          </a:r>
          <a:r>
            <a:rPr lang="en-US" sz="2400" dirty="0"/>
            <a:t> </a:t>
          </a:r>
          <a:r>
            <a:rPr lang="en-US" sz="2400" dirty="0" err="1"/>
            <a:t>bir</a:t>
          </a:r>
          <a:r>
            <a:rPr lang="en-US" sz="2400" dirty="0"/>
            <a:t>, 12 </a:t>
          </a:r>
          <a:r>
            <a:rPr lang="en-US" sz="2400" dirty="0" err="1"/>
            <a:t>hafta</a:t>
          </a:r>
          <a:r>
            <a:rPr lang="en-US" sz="2400" dirty="0"/>
            <a:t> </a:t>
          </a:r>
        </a:p>
      </dgm:t>
    </dgm:pt>
    <dgm:pt modelId="{9D11FAA4-8D17-442C-9872-3BC61EA6B6DD}" type="parTrans" cxnId="{894FBCD0-0B25-493E-807E-47EB00661415}">
      <dgm:prSet/>
      <dgm:spPr/>
      <dgm:t>
        <a:bodyPr/>
        <a:lstStyle/>
        <a:p>
          <a:endParaRPr lang="en-US"/>
        </a:p>
      </dgm:t>
    </dgm:pt>
    <dgm:pt modelId="{8EFA1023-F4B5-4D13-AA34-A9A22E0C93CB}" type="sibTrans" cxnId="{894FBCD0-0B25-493E-807E-47EB00661415}">
      <dgm:prSet/>
      <dgm:spPr/>
      <dgm:t>
        <a:bodyPr/>
        <a:lstStyle/>
        <a:p>
          <a:endParaRPr lang="en-US"/>
        </a:p>
      </dgm:t>
    </dgm:pt>
    <dgm:pt modelId="{5EDA2808-D683-426F-93C6-9F1054C9F79E}">
      <dgm:prSet custT="1"/>
      <dgm:spPr/>
      <dgm:t>
        <a:bodyPr/>
        <a:lstStyle/>
        <a:p>
          <a:r>
            <a:rPr lang="en-US" sz="2400" b="1" dirty="0" err="1">
              <a:solidFill>
                <a:srgbClr val="FF0000"/>
              </a:solidFill>
            </a:rPr>
            <a:t>Yakınmalarda</a:t>
          </a:r>
          <a:r>
            <a:rPr lang="en-US" sz="2400" b="1" dirty="0">
              <a:solidFill>
                <a:srgbClr val="FF0000"/>
              </a:solidFill>
            </a:rPr>
            <a:t> </a:t>
          </a:r>
          <a:r>
            <a:rPr lang="en-US" sz="2400" b="1" dirty="0" err="1">
              <a:solidFill>
                <a:srgbClr val="FF0000"/>
              </a:solidFill>
            </a:rPr>
            <a:t>anlamlı</a:t>
          </a:r>
          <a:r>
            <a:rPr lang="en-US" sz="2400" b="1" dirty="0">
              <a:solidFill>
                <a:srgbClr val="FF0000"/>
              </a:solidFill>
            </a:rPr>
            <a:t> </a:t>
          </a:r>
          <a:r>
            <a:rPr lang="en-US" sz="2400" b="1" dirty="0" err="1">
              <a:solidFill>
                <a:srgbClr val="FF0000"/>
              </a:solidFill>
            </a:rPr>
            <a:t>düzelme</a:t>
          </a:r>
          <a:r>
            <a:rPr lang="en-US" sz="2400" b="1" dirty="0">
              <a:solidFill>
                <a:srgbClr val="FF0000"/>
              </a:solidFill>
            </a:rPr>
            <a:t> </a:t>
          </a:r>
          <a:r>
            <a:rPr lang="en-US" sz="2400" b="1" dirty="0" err="1">
              <a:solidFill>
                <a:srgbClr val="FF0000"/>
              </a:solidFill>
            </a:rPr>
            <a:t>görülmüş</a:t>
          </a:r>
          <a:r>
            <a:rPr lang="en-US" sz="2400" b="1" dirty="0">
              <a:solidFill>
                <a:srgbClr val="FF0000"/>
              </a:solidFill>
            </a:rPr>
            <a:t> </a:t>
          </a:r>
          <a:r>
            <a:rPr lang="en-US" sz="2400" b="1" dirty="0" err="1">
              <a:solidFill>
                <a:srgbClr val="FF0000"/>
              </a:solidFill>
            </a:rPr>
            <a:t>ancak</a:t>
          </a:r>
          <a:r>
            <a:rPr lang="en-US" sz="2400" b="1" dirty="0">
              <a:solidFill>
                <a:srgbClr val="FF0000"/>
              </a:solidFill>
            </a:rPr>
            <a:t>  </a:t>
          </a:r>
          <a:r>
            <a:rPr lang="en-US" sz="2400" b="1" dirty="0" err="1">
              <a:solidFill>
                <a:srgbClr val="FF0000"/>
              </a:solidFill>
            </a:rPr>
            <a:t>belirgin</a:t>
          </a:r>
          <a:r>
            <a:rPr lang="en-US" sz="2400" b="1" dirty="0">
              <a:solidFill>
                <a:srgbClr val="FF0000"/>
              </a:solidFill>
            </a:rPr>
            <a:t> placebo </a:t>
          </a:r>
          <a:r>
            <a:rPr lang="en-US" sz="2400" b="1" dirty="0" err="1">
              <a:solidFill>
                <a:srgbClr val="FF0000"/>
              </a:solidFill>
            </a:rPr>
            <a:t>etkisi</a:t>
          </a:r>
          <a:r>
            <a:rPr lang="en-US" sz="2400" b="1" dirty="0">
              <a:solidFill>
                <a:srgbClr val="FF0000"/>
              </a:solidFill>
            </a:rPr>
            <a:t> </a:t>
          </a:r>
          <a:r>
            <a:rPr lang="en-US" sz="2400" b="1" dirty="0" err="1">
              <a:solidFill>
                <a:srgbClr val="FF0000"/>
              </a:solidFill>
            </a:rPr>
            <a:t>nedeniyle</a:t>
          </a:r>
          <a:r>
            <a:rPr lang="en-US" sz="2400" b="1" dirty="0">
              <a:solidFill>
                <a:srgbClr val="FF0000"/>
              </a:solidFill>
            </a:rPr>
            <a:t> fark </a:t>
          </a:r>
          <a:r>
            <a:rPr lang="en-US" sz="2400" b="1" dirty="0" err="1">
              <a:solidFill>
                <a:srgbClr val="FF0000"/>
              </a:solidFill>
            </a:rPr>
            <a:t>görülmemiş</a:t>
          </a:r>
          <a:r>
            <a:rPr lang="en-US" sz="2400" b="1" dirty="0">
              <a:solidFill>
                <a:srgbClr val="FF0000"/>
              </a:solidFill>
            </a:rPr>
            <a:t> </a:t>
          </a:r>
          <a:endParaRPr lang="en-US" sz="2400" dirty="0">
            <a:solidFill>
              <a:srgbClr val="FF0000"/>
            </a:solidFill>
          </a:endParaRPr>
        </a:p>
      </dgm:t>
    </dgm:pt>
    <dgm:pt modelId="{6F239723-61F9-42B2-9D8F-CC25944E5F28}" type="parTrans" cxnId="{A6D0E3EF-D0AF-4794-AB56-2355DBFC21EC}">
      <dgm:prSet/>
      <dgm:spPr/>
      <dgm:t>
        <a:bodyPr/>
        <a:lstStyle/>
        <a:p>
          <a:endParaRPr lang="en-US"/>
        </a:p>
      </dgm:t>
    </dgm:pt>
    <dgm:pt modelId="{05B1AA3C-1E2E-4941-B1ED-90FFD9FB43BA}" type="sibTrans" cxnId="{A6D0E3EF-D0AF-4794-AB56-2355DBFC21EC}">
      <dgm:prSet/>
      <dgm:spPr/>
      <dgm:t>
        <a:bodyPr/>
        <a:lstStyle/>
        <a:p>
          <a:endParaRPr lang="en-US"/>
        </a:p>
      </dgm:t>
    </dgm:pt>
    <dgm:pt modelId="{A7CAA96C-C544-4BAC-B126-7E3FBA0F5764}">
      <dgm:prSet custT="1"/>
      <dgm:spPr/>
      <dgm:t>
        <a:bodyPr/>
        <a:lstStyle/>
        <a:p>
          <a:r>
            <a:rPr lang="en-US" sz="2400" b="1" dirty="0" err="1"/>
            <a:t>Ciddi</a:t>
          </a:r>
          <a:r>
            <a:rPr lang="en-US" sz="2400" b="1" dirty="0"/>
            <a:t> </a:t>
          </a:r>
          <a:r>
            <a:rPr lang="en-US" sz="2400" b="1" dirty="0" err="1"/>
            <a:t>yan</a:t>
          </a:r>
          <a:r>
            <a:rPr lang="en-US" sz="2400" b="1" dirty="0"/>
            <a:t> </a:t>
          </a:r>
          <a:r>
            <a:rPr lang="en-US" sz="2400" b="1" dirty="0" err="1"/>
            <a:t>etki</a:t>
          </a:r>
          <a:r>
            <a:rPr lang="en-US" sz="2400" b="1" dirty="0"/>
            <a:t> </a:t>
          </a:r>
          <a:r>
            <a:rPr lang="en-US" sz="2400" b="1" dirty="0" err="1"/>
            <a:t>gözlenmemiş</a:t>
          </a:r>
          <a:endParaRPr lang="en-US" sz="2400" dirty="0"/>
        </a:p>
      </dgm:t>
    </dgm:pt>
    <dgm:pt modelId="{A7B19082-1471-455C-86A1-A3EA5F325B51}" type="parTrans" cxnId="{3F53FE4B-A576-4EA8-89A3-E8B68ECA82F3}">
      <dgm:prSet/>
      <dgm:spPr/>
      <dgm:t>
        <a:bodyPr/>
        <a:lstStyle/>
        <a:p>
          <a:endParaRPr lang="en-US"/>
        </a:p>
      </dgm:t>
    </dgm:pt>
    <dgm:pt modelId="{51F2EE7E-577B-409A-BE5B-FE9671F08DD5}" type="sibTrans" cxnId="{3F53FE4B-A576-4EA8-89A3-E8B68ECA82F3}">
      <dgm:prSet/>
      <dgm:spPr/>
      <dgm:t>
        <a:bodyPr/>
        <a:lstStyle/>
        <a:p>
          <a:endParaRPr lang="en-US"/>
        </a:p>
      </dgm:t>
    </dgm:pt>
    <dgm:pt modelId="{A1017109-ED57-854D-A1D0-F99EC5EA298E}">
      <dgm:prSet custT="1"/>
      <dgm:spPr/>
      <dgm:t>
        <a:bodyPr/>
        <a:lstStyle/>
        <a:p>
          <a:r>
            <a:rPr lang="en-US" sz="2400" dirty="0" err="1"/>
            <a:t>Faz</a:t>
          </a:r>
          <a:r>
            <a:rPr lang="en-US" sz="2400" dirty="0"/>
            <a:t> 3, randomize, </a:t>
          </a:r>
          <a:r>
            <a:rPr lang="en-US" sz="2400" dirty="0" err="1"/>
            <a:t>plasebo</a:t>
          </a:r>
          <a:r>
            <a:rPr lang="en-US" sz="2400" dirty="0"/>
            <a:t> </a:t>
          </a:r>
          <a:r>
            <a:rPr lang="en-US" sz="2400" dirty="0" err="1"/>
            <a:t>kontrollü</a:t>
          </a:r>
          <a:r>
            <a:rPr lang="en-US" sz="2400" dirty="0"/>
            <a:t> </a:t>
          </a:r>
        </a:p>
      </dgm:t>
    </dgm:pt>
    <dgm:pt modelId="{1E129CF0-530E-7144-8842-4EFF62A405ED}" type="parTrans" cxnId="{41FDC5A1-60D4-2740-99D3-A25E18C5880C}">
      <dgm:prSet/>
      <dgm:spPr/>
      <dgm:t>
        <a:bodyPr/>
        <a:lstStyle/>
        <a:p>
          <a:endParaRPr lang="tr-TR"/>
        </a:p>
      </dgm:t>
    </dgm:pt>
    <dgm:pt modelId="{F40CAEB6-164F-5245-895B-0EDF118B769C}" type="sibTrans" cxnId="{41FDC5A1-60D4-2740-99D3-A25E18C5880C}">
      <dgm:prSet/>
      <dgm:spPr/>
      <dgm:t>
        <a:bodyPr/>
        <a:lstStyle/>
        <a:p>
          <a:endParaRPr lang="tr-TR"/>
        </a:p>
      </dgm:t>
    </dgm:pt>
    <dgm:pt modelId="{495ECBF1-87FB-5F4F-A9C2-C2D50CD330EC}">
      <dgm:prSet custT="1"/>
      <dgm:spPr/>
      <dgm:t>
        <a:bodyPr/>
        <a:lstStyle/>
        <a:p>
          <a:r>
            <a:rPr lang="en-US" sz="2400" dirty="0"/>
            <a:t>43 hasta </a:t>
          </a:r>
          <a:endParaRPr lang="tr-TR" sz="2400" dirty="0"/>
        </a:p>
      </dgm:t>
    </dgm:pt>
    <dgm:pt modelId="{F05C6B57-DF73-4243-A4D5-90FC621C18A5}" type="parTrans" cxnId="{166B3A91-D0B0-564D-B556-D35E0FEB1E9F}">
      <dgm:prSet/>
      <dgm:spPr/>
      <dgm:t>
        <a:bodyPr/>
        <a:lstStyle/>
        <a:p>
          <a:endParaRPr lang="tr-TR"/>
        </a:p>
      </dgm:t>
    </dgm:pt>
    <dgm:pt modelId="{94F6F5F6-F2F5-A14F-A5A8-9154E569E10D}" type="sibTrans" cxnId="{166B3A91-D0B0-564D-B556-D35E0FEB1E9F}">
      <dgm:prSet/>
      <dgm:spPr/>
      <dgm:t>
        <a:bodyPr/>
        <a:lstStyle/>
        <a:p>
          <a:endParaRPr lang="tr-TR"/>
        </a:p>
      </dgm:t>
    </dgm:pt>
    <dgm:pt modelId="{5523E112-8CB6-E540-95DC-9D6E7D4240AB}" type="pres">
      <dgm:prSet presAssocID="{0C1C199B-36C2-4782-9EFC-B9EA3EB05AE1}" presName="linear" presStyleCnt="0">
        <dgm:presLayoutVars>
          <dgm:animLvl val="lvl"/>
          <dgm:resizeHandles val="exact"/>
        </dgm:presLayoutVars>
      </dgm:prSet>
      <dgm:spPr/>
    </dgm:pt>
    <dgm:pt modelId="{9E2B8304-1B67-F948-AA24-AD463E227E8A}" type="pres">
      <dgm:prSet presAssocID="{A1017109-ED57-854D-A1D0-F99EC5EA298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7E53566-052D-9D41-965D-D430197039DD}" type="pres">
      <dgm:prSet presAssocID="{F40CAEB6-164F-5245-895B-0EDF118B769C}" presName="spacer" presStyleCnt="0"/>
      <dgm:spPr/>
    </dgm:pt>
    <dgm:pt modelId="{0FB3E6AC-DBE9-254E-B835-4F7F1AE21663}" type="pres">
      <dgm:prSet presAssocID="{495ECBF1-87FB-5F4F-A9C2-C2D50CD330E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632C23-AE45-D64F-B4D1-D888BFC15F48}" type="pres">
      <dgm:prSet presAssocID="{94F6F5F6-F2F5-A14F-A5A8-9154E569E10D}" presName="spacer" presStyleCnt="0"/>
      <dgm:spPr/>
    </dgm:pt>
    <dgm:pt modelId="{7CA7FC52-C343-E841-B543-A0639E3F299D}" type="pres">
      <dgm:prSet presAssocID="{6B4B1A55-029B-440E-8578-58C6279AD12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98B291-467A-0847-BD21-9A2B79DD38EB}" type="pres">
      <dgm:prSet presAssocID="{8EFA1023-F4B5-4D13-AA34-A9A22E0C93CB}" presName="spacer" presStyleCnt="0"/>
      <dgm:spPr/>
    </dgm:pt>
    <dgm:pt modelId="{0E4593C9-3A43-B44B-A36F-382E6AF93FD0}" type="pres">
      <dgm:prSet presAssocID="{5EDA2808-D683-426F-93C6-9F1054C9F79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2E33687-D0FA-3845-B92C-F1E18F27D71D}" type="pres">
      <dgm:prSet presAssocID="{05B1AA3C-1E2E-4941-B1ED-90FFD9FB43BA}" presName="spacer" presStyleCnt="0"/>
      <dgm:spPr/>
    </dgm:pt>
    <dgm:pt modelId="{45BF4BF3-B343-CA47-8997-AF634CDDE981}" type="pres">
      <dgm:prSet presAssocID="{A7CAA96C-C544-4BAC-B126-7E3FBA0F576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F53FE4B-A576-4EA8-89A3-E8B68ECA82F3}" srcId="{0C1C199B-36C2-4782-9EFC-B9EA3EB05AE1}" destId="{A7CAA96C-C544-4BAC-B126-7E3FBA0F5764}" srcOrd="4" destOrd="0" parTransId="{A7B19082-1471-455C-86A1-A3EA5F325B51}" sibTransId="{51F2EE7E-577B-409A-BE5B-FE9671F08DD5}"/>
    <dgm:cxn modelId="{75ADB668-BFDC-0040-9857-472D6278E03E}" type="presOf" srcId="{A7CAA96C-C544-4BAC-B126-7E3FBA0F5764}" destId="{45BF4BF3-B343-CA47-8997-AF634CDDE981}" srcOrd="0" destOrd="0" presId="urn:microsoft.com/office/officeart/2005/8/layout/vList2"/>
    <dgm:cxn modelId="{E20BEC6E-8C32-7244-8F18-886D0EF26045}" type="presOf" srcId="{5EDA2808-D683-426F-93C6-9F1054C9F79E}" destId="{0E4593C9-3A43-B44B-A36F-382E6AF93FD0}" srcOrd="0" destOrd="0" presId="urn:microsoft.com/office/officeart/2005/8/layout/vList2"/>
    <dgm:cxn modelId="{82F90C7A-FB10-854F-99E0-4E4BD18A483B}" type="presOf" srcId="{495ECBF1-87FB-5F4F-A9C2-C2D50CD330EC}" destId="{0FB3E6AC-DBE9-254E-B835-4F7F1AE21663}" srcOrd="0" destOrd="0" presId="urn:microsoft.com/office/officeart/2005/8/layout/vList2"/>
    <dgm:cxn modelId="{166B3A91-D0B0-564D-B556-D35E0FEB1E9F}" srcId="{0C1C199B-36C2-4782-9EFC-B9EA3EB05AE1}" destId="{495ECBF1-87FB-5F4F-A9C2-C2D50CD330EC}" srcOrd="1" destOrd="0" parTransId="{F05C6B57-DF73-4243-A4D5-90FC621C18A5}" sibTransId="{94F6F5F6-F2F5-A14F-A5A8-9154E569E10D}"/>
    <dgm:cxn modelId="{2694119B-EA75-C745-93F0-57427F673AE6}" type="presOf" srcId="{6B4B1A55-029B-440E-8578-58C6279AD12C}" destId="{7CA7FC52-C343-E841-B543-A0639E3F299D}" srcOrd="0" destOrd="0" presId="urn:microsoft.com/office/officeart/2005/8/layout/vList2"/>
    <dgm:cxn modelId="{41FDC5A1-60D4-2740-99D3-A25E18C5880C}" srcId="{0C1C199B-36C2-4782-9EFC-B9EA3EB05AE1}" destId="{A1017109-ED57-854D-A1D0-F99EC5EA298E}" srcOrd="0" destOrd="0" parTransId="{1E129CF0-530E-7144-8842-4EFF62A405ED}" sibTransId="{F40CAEB6-164F-5245-895B-0EDF118B769C}"/>
    <dgm:cxn modelId="{894FBCD0-0B25-493E-807E-47EB00661415}" srcId="{0C1C199B-36C2-4782-9EFC-B9EA3EB05AE1}" destId="{6B4B1A55-029B-440E-8578-58C6279AD12C}" srcOrd="2" destOrd="0" parTransId="{9D11FAA4-8D17-442C-9872-3BC61EA6B6DD}" sibTransId="{8EFA1023-F4B5-4D13-AA34-A9A22E0C93CB}"/>
    <dgm:cxn modelId="{1BE269E8-A8A5-CB48-8FE8-C2BFE6022993}" type="presOf" srcId="{0C1C199B-36C2-4782-9EFC-B9EA3EB05AE1}" destId="{5523E112-8CB6-E540-95DC-9D6E7D4240AB}" srcOrd="0" destOrd="0" presId="urn:microsoft.com/office/officeart/2005/8/layout/vList2"/>
    <dgm:cxn modelId="{A6D0E3EF-D0AF-4794-AB56-2355DBFC21EC}" srcId="{0C1C199B-36C2-4782-9EFC-B9EA3EB05AE1}" destId="{5EDA2808-D683-426F-93C6-9F1054C9F79E}" srcOrd="3" destOrd="0" parTransId="{6F239723-61F9-42B2-9D8F-CC25944E5F28}" sibTransId="{05B1AA3C-1E2E-4941-B1ED-90FFD9FB43BA}"/>
    <dgm:cxn modelId="{32E8F8FB-5AB9-B247-A77F-EDBEAC10F88A}" type="presOf" srcId="{A1017109-ED57-854D-A1D0-F99EC5EA298E}" destId="{9E2B8304-1B67-F948-AA24-AD463E227E8A}" srcOrd="0" destOrd="0" presId="urn:microsoft.com/office/officeart/2005/8/layout/vList2"/>
    <dgm:cxn modelId="{087FA08E-02B8-1842-9FA8-A33E794800C9}" type="presParOf" srcId="{5523E112-8CB6-E540-95DC-9D6E7D4240AB}" destId="{9E2B8304-1B67-F948-AA24-AD463E227E8A}" srcOrd="0" destOrd="0" presId="urn:microsoft.com/office/officeart/2005/8/layout/vList2"/>
    <dgm:cxn modelId="{11543F0C-A71E-F647-AFF7-DC53F3AF22F4}" type="presParOf" srcId="{5523E112-8CB6-E540-95DC-9D6E7D4240AB}" destId="{77E53566-052D-9D41-965D-D430197039DD}" srcOrd="1" destOrd="0" presId="urn:microsoft.com/office/officeart/2005/8/layout/vList2"/>
    <dgm:cxn modelId="{D3DC1DF0-70DE-DF47-80D7-8A29966763C6}" type="presParOf" srcId="{5523E112-8CB6-E540-95DC-9D6E7D4240AB}" destId="{0FB3E6AC-DBE9-254E-B835-4F7F1AE21663}" srcOrd="2" destOrd="0" presId="urn:microsoft.com/office/officeart/2005/8/layout/vList2"/>
    <dgm:cxn modelId="{39BEFA70-66AD-A442-B0EA-661B865443AC}" type="presParOf" srcId="{5523E112-8CB6-E540-95DC-9D6E7D4240AB}" destId="{52632C23-AE45-D64F-B4D1-D888BFC15F48}" srcOrd="3" destOrd="0" presId="urn:microsoft.com/office/officeart/2005/8/layout/vList2"/>
    <dgm:cxn modelId="{C87A1974-A1B3-7F4D-A862-6725C22897DF}" type="presParOf" srcId="{5523E112-8CB6-E540-95DC-9D6E7D4240AB}" destId="{7CA7FC52-C343-E841-B543-A0639E3F299D}" srcOrd="4" destOrd="0" presId="urn:microsoft.com/office/officeart/2005/8/layout/vList2"/>
    <dgm:cxn modelId="{65223468-1A1E-6C42-AA3C-5F9BCC9C975E}" type="presParOf" srcId="{5523E112-8CB6-E540-95DC-9D6E7D4240AB}" destId="{4998B291-467A-0847-BD21-9A2B79DD38EB}" srcOrd="5" destOrd="0" presId="urn:microsoft.com/office/officeart/2005/8/layout/vList2"/>
    <dgm:cxn modelId="{F1C1E538-7188-9743-9489-768FBCAF94ED}" type="presParOf" srcId="{5523E112-8CB6-E540-95DC-9D6E7D4240AB}" destId="{0E4593C9-3A43-B44B-A36F-382E6AF93FD0}" srcOrd="6" destOrd="0" presId="urn:microsoft.com/office/officeart/2005/8/layout/vList2"/>
    <dgm:cxn modelId="{EB955452-C3A4-C54C-97CB-21C024BFA046}" type="presParOf" srcId="{5523E112-8CB6-E540-95DC-9D6E7D4240AB}" destId="{A2E33687-D0FA-3845-B92C-F1E18F27D71D}" srcOrd="7" destOrd="0" presId="urn:microsoft.com/office/officeart/2005/8/layout/vList2"/>
    <dgm:cxn modelId="{02275CED-5E65-6E4E-83E0-CC8F96A60E06}" type="presParOf" srcId="{5523E112-8CB6-E540-95DC-9D6E7D4240AB}" destId="{45BF4BF3-B343-CA47-8997-AF634CDDE98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5446B1-0DDB-4D22-BEB1-33F7A972F9B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BE689ED-AD97-45C5-8602-8E21EDB0A3E9}">
      <dgm:prSet/>
      <dgm:spPr/>
      <dgm:t>
        <a:bodyPr/>
        <a:lstStyle/>
        <a:p>
          <a:r>
            <a:rPr lang="en-US"/>
            <a:t>MAS hastalarında purinerjik üretelyal salınım artar uyaranı ATP upregüle olur</a:t>
          </a:r>
        </a:p>
      </dgm:t>
    </dgm:pt>
    <dgm:pt modelId="{B95DB0E6-1D72-43BD-B59E-00EC84908B7E}" type="parTrans" cxnId="{86B384A1-4870-41EF-A70E-3DD2C0E37673}">
      <dgm:prSet/>
      <dgm:spPr/>
      <dgm:t>
        <a:bodyPr/>
        <a:lstStyle/>
        <a:p>
          <a:endParaRPr lang="en-US"/>
        </a:p>
      </dgm:t>
    </dgm:pt>
    <dgm:pt modelId="{6CA30326-572B-43BC-8A43-1C9475E3C9DD}" type="sibTrans" cxnId="{86B384A1-4870-41EF-A70E-3DD2C0E37673}">
      <dgm:prSet/>
      <dgm:spPr/>
      <dgm:t>
        <a:bodyPr/>
        <a:lstStyle/>
        <a:p>
          <a:endParaRPr lang="en-US"/>
        </a:p>
      </dgm:t>
    </dgm:pt>
    <dgm:pt modelId="{F802AF8D-19CC-4062-9460-AECE8F1A5CD0}">
      <dgm:prSet/>
      <dgm:spPr/>
      <dgm:t>
        <a:bodyPr/>
        <a:lstStyle/>
        <a:p>
          <a:r>
            <a:rPr lang="en-US"/>
            <a:t>AF-219 antagonist P2X3-containing receptors</a:t>
          </a:r>
        </a:p>
      </dgm:t>
    </dgm:pt>
    <dgm:pt modelId="{DE5207BF-4BAF-422A-9927-3BF2553F9603}" type="parTrans" cxnId="{3A719B48-359E-409F-A914-984A036B33FD}">
      <dgm:prSet/>
      <dgm:spPr/>
      <dgm:t>
        <a:bodyPr/>
        <a:lstStyle/>
        <a:p>
          <a:endParaRPr lang="en-US"/>
        </a:p>
      </dgm:t>
    </dgm:pt>
    <dgm:pt modelId="{078F983B-D59E-42F4-8636-57711357C9C5}" type="sibTrans" cxnId="{3A719B48-359E-409F-A914-984A036B33FD}">
      <dgm:prSet/>
      <dgm:spPr/>
      <dgm:t>
        <a:bodyPr/>
        <a:lstStyle/>
        <a:p>
          <a:endParaRPr lang="en-US"/>
        </a:p>
      </dgm:t>
    </dgm:pt>
    <dgm:pt modelId="{ADE0F79D-E679-4B20-853B-982E91E1E77B}">
      <dgm:prSet/>
      <dgm:spPr/>
      <dgm:t>
        <a:bodyPr/>
        <a:lstStyle/>
        <a:p>
          <a:r>
            <a:rPr lang="en-US"/>
            <a:t>36 hasta, 38 placebo grup</a:t>
          </a:r>
        </a:p>
      </dgm:t>
    </dgm:pt>
    <dgm:pt modelId="{E0CD9665-B3BA-4483-8FB5-2F560BBD78E7}" type="parTrans" cxnId="{892E967D-CA9D-4949-A9D8-2733AFAD7951}">
      <dgm:prSet/>
      <dgm:spPr/>
      <dgm:t>
        <a:bodyPr/>
        <a:lstStyle/>
        <a:p>
          <a:endParaRPr lang="en-US"/>
        </a:p>
      </dgm:t>
    </dgm:pt>
    <dgm:pt modelId="{5B6476F9-9F88-4FDB-BD4C-641536872E26}" type="sibTrans" cxnId="{892E967D-CA9D-4949-A9D8-2733AFAD7951}">
      <dgm:prSet/>
      <dgm:spPr/>
      <dgm:t>
        <a:bodyPr/>
        <a:lstStyle/>
        <a:p>
          <a:endParaRPr lang="en-US"/>
        </a:p>
      </dgm:t>
    </dgm:pt>
    <dgm:pt modelId="{81711406-62B8-4CCA-A8B5-941086110142}">
      <dgm:prSet/>
      <dgm:spPr/>
      <dgm:t>
        <a:bodyPr/>
        <a:lstStyle/>
        <a:p>
          <a:r>
            <a:rPr lang="en-US"/>
            <a:t>4 hafta sonra plaseboya oranla ağrı skorlarında, sıkışma yakınmalarında düzelme </a:t>
          </a:r>
        </a:p>
      </dgm:t>
    </dgm:pt>
    <dgm:pt modelId="{5EB49DC0-8C89-4EF7-AA4F-64C0C13AD9D5}" type="parTrans" cxnId="{302A444F-6C34-4AA6-99F3-30C31CB30948}">
      <dgm:prSet/>
      <dgm:spPr/>
      <dgm:t>
        <a:bodyPr/>
        <a:lstStyle/>
        <a:p>
          <a:endParaRPr lang="en-US"/>
        </a:p>
      </dgm:t>
    </dgm:pt>
    <dgm:pt modelId="{DC16ACF1-F5D7-4895-95D9-2B843383339F}" type="sibTrans" cxnId="{302A444F-6C34-4AA6-99F3-30C31CB30948}">
      <dgm:prSet/>
      <dgm:spPr/>
      <dgm:t>
        <a:bodyPr/>
        <a:lstStyle/>
        <a:p>
          <a:endParaRPr lang="en-US"/>
        </a:p>
      </dgm:t>
    </dgm:pt>
    <dgm:pt modelId="{E9BCCB6F-EFD5-439B-8B86-E7F3127D6E52}">
      <dgm:prSet/>
      <dgm:spPr/>
      <dgm:t>
        <a:bodyPr/>
        <a:lstStyle/>
        <a:p>
          <a:r>
            <a:rPr lang="en-US"/>
            <a:t>Moldwin R et al., ICS 2015</a:t>
          </a:r>
        </a:p>
      </dgm:t>
    </dgm:pt>
    <dgm:pt modelId="{D2FA4E88-3DA4-45ED-9F12-8888140EC7A1}" type="parTrans" cxnId="{0508270F-1EA5-4704-8C94-C06CC226039E}">
      <dgm:prSet/>
      <dgm:spPr/>
      <dgm:t>
        <a:bodyPr/>
        <a:lstStyle/>
        <a:p>
          <a:endParaRPr lang="en-US"/>
        </a:p>
      </dgm:t>
    </dgm:pt>
    <dgm:pt modelId="{7210BCC2-6884-4E75-9015-14DCB770CD3E}" type="sibTrans" cxnId="{0508270F-1EA5-4704-8C94-C06CC226039E}">
      <dgm:prSet/>
      <dgm:spPr/>
      <dgm:t>
        <a:bodyPr/>
        <a:lstStyle/>
        <a:p>
          <a:endParaRPr lang="en-US"/>
        </a:p>
      </dgm:t>
    </dgm:pt>
    <dgm:pt modelId="{49F765EF-9C04-654F-9CE4-A402B7468C0F}" type="pres">
      <dgm:prSet presAssocID="{635446B1-0DDB-4D22-BEB1-33F7A972F9B7}" presName="linear" presStyleCnt="0">
        <dgm:presLayoutVars>
          <dgm:animLvl val="lvl"/>
          <dgm:resizeHandles val="exact"/>
        </dgm:presLayoutVars>
      </dgm:prSet>
      <dgm:spPr/>
    </dgm:pt>
    <dgm:pt modelId="{5B7395BB-7B9B-E047-B8DB-BE8DB4D8FF0A}" type="pres">
      <dgm:prSet presAssocID="{8BE689ED-AD97-45C5-8602-8E21EDB0A3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442AA61-3913-0440-BB9D-3F6E567020F1}" type="pres">
      <dgm:prSet presAssocID="{6CA30326-572B-43BC-8A43-1C9475E3C9DD}" presName="spacer" presStyleCnt="0"/>
      <dgm:spPr/>
    </dgm:pt>
    <dgm:pt modelId="{75A679CF-0BE5-DD4D-BC82-C7762000EBC7}" type="pres">
      <dgm:prSet presAssocID="{F802AF8D-19CC-4062-9460-AECE8F1A5C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D4850B7-2997-6642-8DDA-7CAA45B67990}" type="pres">
      <dgm:prSet presAssocID="{078F983B-D59E-42F4-8636-57711357C9C5}" presName="spacer" presStyleCnt="0"/>
      <dgm:spPr/>
    </dgm:pt>
    <dgm:pt modelId="{A511A8D2-F7C6-1E44-84DA-4455EC6596C3}" type="pres">
      <dgm:prSet presAssocID="{ADE0F79D-E679-4B20-853B-982E91E1E77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05761F0-0AD0-744A-AABA-846EC7BA7781}" type="pres">
      <dgm:prSet presAssocID="{5B6476F9-9F88-4FDB-BD4C-641536872E26}" presName="spacer" presStyleCnt="0"/>
      <dgm:spPr/>
    </dgm:pt>
    <dgm:pt modelId="{F1A3B80B-3DD5-1142-A9BE-56AF4DDC6503}" type="pres">
      <dgm:prSet presAssocID="{81711406-62B8-4CCA-A8B5-94108611014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2F52893-9164-FE4E-90DA-FD288DA6CBD5}" type="pres">
      <dgm:prSet presAssocID="{81711406-62B8-4CCA-A8B5-94108611014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66B4F0E-A0C7-FA40-9CE2-8697FE2FC0FC}" type="presOf" srcId="{F802AF8D-19CC-4062-9460-AECE8F1A5CD0}" destId="{75A679CF-0BE5-DD4D-BC82-C7762000EBC7}" srcOrd="0" destOrd="0" presId="urn:microsoft.com/office/officeart/2005/8/layout/vList2"/>
    <dgm:cxn modelId="{0508270F-1EA5-4704-8C94-C06CC226039E}" srcId="{81711406-62B8-4CCA-A8B5-941086110142}" destId="{E9BCCB6F-EFD5-439B-8B86-E7F3127D6E52}" srcOrd="0" destOrd="0" parTransId="{D2FA4E88-3DA4-45ED-9F12-8888140EC7A1}" sibTransId="{7210BCC2-6884-4E75-9015-14DCB770CD3E}"/>
    <dgm:cxn modelId="{35B29221-18E7-AB44-933A-DEA3B1B31FA1}" type="presOf" srcId="{8BE689ED-AD97-45C5-8602-8E21EDB0A3E9}" destId="{5B7395BB-7B9B-E047-B8DB-BE8DB4D8FF0A}" srcOrd="0" destOrd="0" presId="urn:microsoft.com/office/officeart/2005/8/layout/vList2"/>
    <dgm:cxn modelId="{3A719B48-359E-409F-A914-984A036B33FD}" srcId="{635446B1-0DDB-4D22-BEB1-33F7A972F9B7}" destId="{F802AF8D-19CC-4062-9460-AECE8F1A5CD0}" srcOrd="1" destOrd="0" parTransId="{DE5207BF-4BAF-422A-9927-3BF2553F9603}" sibTransId="{078F983B-D59E-42F4-8636-57711357C9C5}"/>
    <dgm:cxn modelId="{B089E848-0035-BA4C-8155-44B6F258686A}" type="presOf" srcId="{ADE0F79D-E679-4B20-853B-982E91E1E77B}" destId="{A511A8D2-F7C6-1E44-84DA-4455EC6596C3}" srcOrd="0" destOrd="0" presId="urn:microsoft.com/office/officeart/2005/8/layout/vList2"/>
    <dgm:cxn modelId="{302A444F-6C34-4AA6-99F3-30C31CB30948}" srcId="{635446B1-0DDB-4D22-BEB1-33F7A972F9B7}" destId="{81711406-62B8-4CCA-A8B5-941086110142}" srcOrd="3" destOrd="0" parTransId="{5EB49DC0-8C89-4EF7-AA4F-64C0C13AD9D5}" sibTransId="{DC16ACF1-F5D7-4895-95D9-2B843383339F}"/>
    <dgm:cxn modelId="{E5EBCB6B-4D4D-114E-9A61-DAEF375B9A94}" type="presOf" srcId="{635446B1-0DDB-4D22-BEB1-33F7A972F9B7}" destId="{49F765EF-9C04-654F-9CE4-A402B7468C0F}" srcOrd="0" destOrd="0" presId="urn:microsoft.com/office/officeart/2005/8/layout/vList2"/>
    <dgm:cxn modelId="{892E967D-CA9D-4949-A9D8-2733AFAD7951}" srcId="{635446B1-0DDB-4D22-BEB1-33F7A972F9B7}" destId="{ADE0F79D-E679-4B20-853B-982E91E1E77B}" srcOrd="2" destOrd="0" parTransId="{E0CD9665-B3BA-4483-8FB5-2F560BBD78E7}" sibTransId="{5B6476F9-9F88-4FDB-BD4C-641536872E26}"/>
    <dgm:cxn modelId="{5ACC2B7E-8196-524A-A32B-62503D52CEC7}" type="presOf" srcId="{81711406-62B8-4CCA-A8B5-941086110142}" destId="{F1A3B80B-3DD5-1142-A9BE-56AF4DDC6503}" srcOrd="0" destOrd="0" presId="urn:microsoft.com/office/officeart/2005/8/layout/vList2"/>
    <dgm:cxn modelId="{86B384A1-4870-41EF-A70E-3DD2C0E37673}" srcId="{635446B1-0DDB-4D22-BEB1-33F7A972F9B7}" destId="{8BE689ED-AD97-45C5-8602-8E21EDB0A3E9}" srcOrd="0" destOrd="0" parTransId="{B95DB0E6-1D72-43BD-B59E-00EC84908B7E}" sibTransId="{6CA30326-572B-43BC-8A43-1C9475E3C9DD}"/>
    <dgm:cxn modelId="{418AB7B9-5ACB-F741-A22B-D1448FDAE6C1}" type="presOf" srcId="{E9BCCB6F-EFD5-439B-8B86-E7F3127D6E52}" destId="{F2F52893-9164-FE4E-90DA-FD288DA6CBD5}" srcOrd="0" destOrd="0" presId="urn:microsoft.com/office/officeart/2005/8/layout/vList2"/>
    <dgm:cxn modelId="{EA43BAB0-51DF-814B-97DE-D938A9EC81C8}" type="presParOf" srcId="{49F765EF-9C04-654F-9CE4-A402B7468C0F}" destId="{5B7395BB-7B9B-E047-B8DB-BE8DB4D8FF0A}" srcOrd="0" destOrd="0" presId="urn:microsoft.com/office/officeart/2005/8/layout/vList2"/>
    <dgm:cxn modelId="{D11CBFB5-4F0C-EB42-9550-B8A372C289B2}" type="presParOf" srcId="{49F765EF-9C04-654F-9CE4-A402B7468C0F}" destId="{6442AA61-3913-0440-BB9D-3F6E567020F1}" srcOrd="1" destOrd="0" presId="urn:microsoft.com/office/officeart/2005/8/layout/vList2"/>
    <dgm:cxn modelId="{4A10B565-8F7E-3147-B694-87358E29A8E9}" type="presParOf" srcId="{49F765EF-9C04-654F-9CE4-A402B7468C0F}" destId="{75A679CF-0BE5-DD4D-BC82-C7762000EBC7}" srcOrd="2" destOrd="0" presId="urn:microsoft.com/office/officeart/2005/8/layout/vList2"/>
    <dgm:cxn modelId="{B6D4409D-FAFC-F34A-8425-778AD370368D}" type="presParOf" srcId="{49F765EF-9C04-654F-9CE4-A402B7468C0F}" destId="{CD4850B7-2997-6642-8DDA-7CAA45B67990}" srcOrd="3" destOrd="0" presId="urn:microsoft.com/office/officeart/2005/8/layout/vList2"/>
    <dgm:cxn modelId="{AF9B8E29-60AB-D742-B3B6-A5C082CAD792}" type="presParOf" srcId="{49F765EF-9C04-654F-9CE4-A402B7468C0F}" destId="{A511A8D2-F7C6-1E44-84DA-4455EC6596C3}" srcOrd="4" destOrd="0" presId="urn:microsoft.com/office/officeart/2005/8/layout/vList2"/>
    <dgm:cxn modelId="{6A53D3CA-DE97-2443-9D49-4EB74F125C7C}" type="presParOf" srcId="{49F765EF-9C04-654F-9CE4-A402B7468C0F}" destId="{205761F0-0AD0-744A-AABA-846EC7BA7781}" srcOrd="5" destOrd="0" presId="urn:microsoft.com/office/officeart/2005/8/layout/vList2"/>
    <dgm:cxn modelId="{6030F0A5-43A0-F945-B288-94CA7723B210}" type="presParOf" srcId="{49F765EF-9C04-654F-9CE4-A402B7468C0F}" destId="{F1A3B80B-3DD5-1142-A9BE-56AF4DDC6503}" srcOrd="6" destOrd="0" presId="urn:microsoft.com/office/officeart/2005/8/layout/vList2"/>
    <dgm:cxn modelId="{424BD424-575B-C142-A094-429C83590FAD}" type="presParOf" srcId="{49F765EF-9C04-654F-9CE4-A402B7468C0F}" destId="{F2F52893-9164-FE4E-90DA-FD288DA6CBD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1B68B3-8F85-476A-92C6-1CF231B101F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5FE1159-33C9-43ED-B6BE-22C6531C67EC}">
      <dgm:prSet/>
      <dgm:spPr/>
      <dgm:t>
        <a:bodyPr/>
        <a:lstStyle/>
        <a:p>
          <a:r>
            <a:rPr lang="tr-TR" dirty="0" err="1"/>
            <a:t>Sildenafil</a:t>
          </a:r>
          <a:r>
            <a:rPr lang="tr-TR" dirty="0"/>
            <a:t> etki, </a:t>
          </a:r>
          <a:r>
            <a:rPr lang="tr-TR" dirty="0" err="1"/>
            <a:t>mekanızması</a:t>
          </a:r>
          <a:r>
            <a:rPr lang="tr-TR" dirty="0"/>
            <a:t> bilinmiyor</a:t>
          </a:r>
          <a:endParaRPr lang="en-US" dirty="0"/>
        </a:p>
      </dgm:t>
    </dgm:pt>
    <dgm:pt modelId="{FE69D5DB-3C14-4B43-9D7F-E05B549DF955}" type="parTrans" cxnId="{DFDF6A04-7DAE-4A0A-868A-CFCD30473B24}">
      <dgm:prSet/>
      <dgm:spPr/>
      <dgm:t>
        <a:bodyPr/>
        <a:lstStyle/>
        <a:p>
          <a:endParaRPr lang="en-US"/>
        </a:p>
      </dgm:t>
    </dgm:pt>
    <dgm:pt modelId="{C4A9A7EF-EF53-4E62-9B9E-11CFF24E1BA4}" type="sibTrans" cxnId="{DFDF6A04-7DAE-4A0A-868A-CFCD30473B24}">
      <dgm:prSet/>
      <dgm:spPr/>
      <dgm:t>
        <a:bodyPr/>
        <a:lstStyle/>
        <a:p>
          <a:endParaRPr lang="en-US"/>
        </a:p>
      </dgm:t>
    </dgm:pt>
    <dgm:pt modelId="{A990CF1B-7305-490A-971E-0F396EF796CA}">
      <dgm:prSet/>
      <dgm:spPr/>
      <dgm:t>
        <a:bodyPr/>
        <a:lstStyle/>
        <a:p>
          <a:r>
            <a:rPr lang="en-US"/>
            <a:t>24 hasta sildenafil 25 mg, 24 placebo, 3 ay</a:t>
          </a:r>
        </a:p>
      </dgm:t>
    </dgm:pt>
    <dgm:pt modelId="{058EF823-1BB0-46FC-A7D2-7341C4831AEF}" type="parTrans" cxnId="{39BA45CB-7128-4C26-970C-54626E2939B9}">
      <dgm:prSet/>
      <dgm:spPr/>
      <dgm:t>
        <a:bodyPr/>
        <a:lstStyle/>
        <a:p>
          <a:endParaRPr lang="en-US"/>
        </a:p>
      </dgm:t>
    </dgm:pt>
    <dgm:pt modelId="{8FD1B188-DFCF-4E4F-8887-B9C4E8DA6DFE}" type="sibTrans" cxnId="{39BA45CB-7128-4C26-970C-54626E2939B9}">
      <dgm:prSet/>
      <dgm:spPr/>
      <dgm:t>
        <a:bodyPr/>
        <a:lstStyle/>
        <a:p>
          <a:endParaRPr lang="en-US"/>
        </a:p>
      </dgm:t>
    </dgm:pt>
    <dgm:pt modelId="{C90A8E2E-F17C-4875-9C34-A0D7FC9861C0}">
      <dgm:prSet/>
      <dgm:spPr/>
      <dgm:t>
        <a:bodyPr/>
        <a:lstStyle/>
        <a:p>
          <a:r>
            <a:rPr lang="en-US"/>
            <a:t>Sildenafil grubunda belirgin düzelme. </a:t>
          </a:r>
        </a:p>
      </dgm:t>
    </dgm:pt>
    <dgm:pt modelId="{95C1DBF3-E390-4212-9B22-C5E0E8780B20}" type="parTrans" cxnId="{74FBA3F1-FDA3-4374-9099-BADF36B9EE60}">
      <dgm:prSet/>
      <dgm:spPr/>
      <dgm:t>
        <a:bodyPr/>
        <a:lstStyle/>
        <a:p>
          <a:endParaRPr lang="en-US"/>
        </a:p>
      </dgm:t>
    </dgm:pt>
    <dgm:pt modelId="{2413F890-F792-4EEE-BD8E-9B702CB0DAE5}" type="sibTrans" cxnId="{74FBA3F1-FDA3-4374-9099-BADF36B9EE60}">
      <dgm:prSet/>
      <dgm:spPr/>
      <dgm:t>
        <a:bodyPr/>
        <a:lstStyle/>
        <a:p>
          <a:endParaRPr lang="en-US"/>
        </a:p>
      </dgm:t>
    </dgm:pt>
    <dgm:pt modelId="{034AA831-979D-A24B-AA17-E789D86BAC95}" type="pres">
      <dgm:prSet presAssocID="{2C1B68B3-8F85-476A-92C6-1CF231B101FB}" presName="linear" presStyleCnt="0">
        <dgm:presLayoutVars>
          <dgm:animLvl val="lvl"/>
          <dgm:resizeHandles val="exact"/>
        </dgm:presLayoutVars>
      </dgm:prSet>
      <dgm:spPr/>
    </dgm:pt>
    <dgm:pt modelId="{1C61078B-DA38-BB4E-895E-DEE6D9D203F7}" type="pres">
      <dgm:prSet presAssocID="{35FE1159-33C9-43ED-B6BE-22C6531C67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E0306D-BECC-8741-BEFD-AE76ABCB002E}" type="pres">
      <dgm:prSet presAssocID="{C4A9A7EF-EF53-4E62-9B9E-11CFF24E1BA4}" presName="spacer" presStyleCnt="0"/>
      <dgm:spPr/>
    </dgm:pt>
    <dgm:pt modelId="{B8FA0056-4323-1247-AB18-7151D97C80D8}" type="pres">
      <dgm:prSet presAssocID="{A990CF1B-7305-490A-971E-0F396EF796C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3C0A4C-B42B-804F-A876-A20BAE51F5EA}" type="pres">
      <dgm:prSet presAssocID="{8FD1B188-DFCF-4E4F-8887-B9C4E8DA6DFE}" presName="spacer" presStyleCnt="0"/>
      <dgm:spPr/>
    </dgm:pt>
    <dgm:pt modelId="{A494FEF6-51E4-CD49-B767-6BB078114FF1}" type="pres">
      <dgm:prSet presAssocID="{C90A8E2E-F17C-4875-9C34-A0D7FC9861C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DF6A04-7DAE-4A0A-868A-CFCD30473B24}" srcId="{2C1B68B3-8F85-476A-92C6-1CF231B101FB}" destId="{35FE1159-33C9-43ED-B6BE-22C6531C67EC}" srcOrd="0" destOrd="0" parTransId="{FE69D5DB-3C14-4B43-9D7F-E05B549DF955}" sibTransId="{C4A9A7EF-EF53-4E62-9B9E-11CFF24E1BA4}"/>
    <dgm:cxn modelId="{58298A24-C540-AE45-8F22-E673211DCE23}" type="presOf" srcId="{C90A8E2E-F17C-4875-9C34-A0D7FC9861C0}" destId="{A494FEF6-51E4-CD49-B767-6BB078114FF1}" srcOrd="0" destOrd="0" presId="urn:microsoft.com/office/officeart/2005/8/layout/vList2"/>
    <dgm:cxn modelId="{D2C7402A-419B-3E46-82C2-B5D30F40DCB9}" type="presOf" srcId="{35FE1159-33C9-43ED-B6BE-22C6531C67EC}" destId="{1C61078B-DA38-BB4E-895E-DEE6D9D203F7}" srcOrd="0" destOrd="0" presId="urn:microsoft.com/office/officeart/2005/8/layout/vList2"/>
    <dgm:cxn modelId="{5A37D151-DA30-5246-952E-178E66F9EADD}" type="presOf" srcId="{2C1B68B3-8F85-476A-92C6-1CF231B101FB}" destId="{034AA831-979D-A24B-AA17-E789D86BAC95}" srcOrd="0" destOrd="0" presId="urn:microsoft.com/office/officeart/2005/8/layout/vList2"/>
    <dgm:cxn modelId="{48896E74-7929-DE44-9B65-36A7C9B1574C}" type="presOf" srcId="{A990CF1B-7305-490A-971E-0F396EF796CA}" destId="{B8FA0056-4323-1247-AB18-7151D97C80D8}" srcOrd="0" destOrd="0" presId="urn:microsoft.com/office/officeart/2005/8/layout/vList2"/>
    <dgm:cxn modelId="{39BA45CB-7128-4C26-970C-54626E2939B9}" srcId="{2C1B68B3-8F85-476A-92C6-1CF231B101FB}" destId="{A990CF1B-7305-490A-971E-0F396EF796CA}" srcOrd="1" destOrd="0" parTransId="{058EF823-1BB0-46FC-A7D2-7341C4831AEF}" sibTransId="{8FD1B188-DFCF-4E4F-8887-B9C4E8DA6DFE}"/>
    <dgm:cxn modelId="{74FBA3F1-FDA3-4374-9099-BADF36B9EE60}" srcId="{2C1B68B3-8F85-476A-92C6-1CF231B101FB}" destId="{C90A8E2E-F17C-4875-9C34-A0D7FC9861C0}" srcOrd="2" destOrd="0" parTransId="{95C1DBF3-E390-4212-9B22-C5E0E8780B20}" sibTransId="{2413F890-F792-4EEE-BD8E-9B702CB0DAE5}"/>
    <dgm:cxn modelId="{CF0656E2-AFDE-A648-82FA-BCB52D760301}" type="presParOf" srcId="{034AA831-979D-A24B-AA17-E789D86BAC95}" destId="{1C61078B-DA38-BB4E-895E-DEE6D9D203F7}" srcOrd="0" destOrd="0" presId="urn:microsoft.com/office/officeart/2005/8/layout/vList2"/>
    <dgm:cxn modelId="{64733065-655B-FD4B-9222-10B8AD620447}" type="presParOf" srcId="{034AA831-979D-A24B-AA17-E789D86BAC95}" destId="{B7E0306D-BECC-8741-BEFD-AE76ABCB002E}" srcOrd="1" destOrd="0" presId="urn:microsoft.com/office/officeart/2005/8/layout/vList2"/>
    <dgm:cxn modelId="{B98EF61E-2905-9547-B43A-6F0A8A481274}" type="presParOf" srcId="{034AA831-979D-A24B-AA17-E789D86BAC95}" destId="{B8FA0056-4323-1247-AB18-7151D97C80D8}" srcOrd="2" destOrd="0" presId="urn:microsoft.com/office/officeart/2005/8/layout/vList2"/>
    <dgm:cxn modelId="{B8F61C1A-BDA2-FE45-AAD5-12DE4214EA4D}" type="presParOf" srcId="{034AA831-979D-A24B-AA17-E789D86BAC95}" destId="{4C3C0A4C-B42B-804F-A876-A20BAE51F5EA}" srcOrd="3" destOrd="0" presId="urn:microsoft.com/office/officeart/2005/8/layout/vList2"/>
    <dgm:cxn modelId="{3430BB30-A296-DD4C-864B-8D2CCDC79452}" type="presParOf" srcId="{034AA831-979D-A24B-AA17-E789D86BAC95}" destId="{A494FEF6-51E4-CD49-B767-6BB078114F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F8BE60-D3CE-45AC-A78B-FCE0EA9813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B117530-B621-4524-9ED3-E546EFB9D5C1}">
      <dgm:prSet/>
      <dgm:spPr/>
      <dgm:t>
        <a:bodyPr/>
        <a:lstStyle/>
        <a:p>
          <a:r>
            <a:rPr lang="en-US"/>
            <a:t>14 hasta , haftada 1 uygulama, 4 hafta </a:t>
          </a:r>
        </a:p>
      </dgm:t>
    </dgm:pt>
    <dgm:pt modelId="{338900BC-8D97-4D6F-8DF4-EDA9DDC3C809}" type="parTrans" cxnId="{2D019C79-35F6-48FA-909A-EC12B6BEBB14}">
      <dgm:prSet/>
      <dgm:spPr/>
      <dgm:t>
        <a:bodyPr/>
        <a:lstStyle/>
        <a:p>
          <a:endParaRPr lang="en-US"/>
        </a:p>
      </dgm:t>
    </dgm:pt>
    <dgm:pt modelId="{FDADC7DF-206F-4C0F-9D16-7AC5DA6AECDA}" type="sibTrans" cxnId="{2D019C79-35F6-48FA-909A-EC12B6BEBB14}">
      <dgm:prSet/>
      <dgm:spPr/>
      <dgm:t>
        <a:bodyPr/>
        <a:lstStyle/>
        <a:p>
          <a:endParaRPr lang="en-US"/>
        </a:p>
      </dgm:t>
    </dgm:pt>
    <dgm:pt modelId="{503977D7-9931-42E8-923D-11652479B395}">
      <dgm:prSet/>
      <dgm:spPr/>
      <dgm:t>
        <a:bodyPr/>
        <a:lstStyle/>
        <a:p>
          <a:r>
            <a:rPr lang="en-US"/>
            <a:t>Yan etki görülmemiş</a:t>
          </a:r>
        </a:p>
      </dgm:t>
    </dgm:pt>
    <dgm:pt modelId="{DA37C31F-EB2C-4C76-82C2-6B00AA6BE884}" type="parTrans" cxnId="{E2DE0E39-ED3E-4718-973A-4DA9E86694F5}">
      <dgm:prSet/>
      <dgm:spPr/>
      <dgm:t>
        <a:bodyPr/>
        <a:lstStyle/>
        <a:p>
          <a:endParaRPr lang="en-US"/>
        </a:p>
      </dgm:t>
    </dgm:pt>
    <dgm:pt modelId="{19A618C7-331A-40CF-9768-92FC706435AC}" type="sibTrans" cxnId="{E2DE0E39-ED3E-4718-973A-4DA9E86694F5}">
      <dgm:prSet/>
      <dgm:spPr/>
      <dgm:t>
        <a:bodyPr/>
        <a:lstStyle/>
        <a:p>
          <a:endParaRPr lang="en-US"/>
        </a:p>
      </dgm:t>
    </dgm:pt>
    <dgm:pt modelId="{F08DEDFB-89D9-473F-B58D-6631A982D13C}">
      <dgm:prSet/>
      <dgm:spPr/>
      <dgm:t>
        <a:bodyPr/>
        <a:lstStyle/>
        <a:p>
          <a:r>
            <a:rPr lang="en-US"/>
            <a:t>Ağrı, sıkışma ve diğer yakınmalarda düzelme</a:t>
          </a:r>
        </a:p>
      </dgm:t>
    </dgm:pt>
    <dgm:pt modelId="{60D5B9C3-827B-4349-9204-DC868B53EBE9}" type="parTrans" cxnId="{D90EBE9B-AB52-42F2-A7F8-CBE7989A8F57}">
      <dgm:prSet/>
      <dgm:spPr/>
      <dgm:t>
        <a:bodyPr/>
        <a:lstStyle/>
        <a:p>
          <a:endParaRPr lang="en-US"/>
        </a:p>
      </dgm:t>
    </dgm:pt>
    <dgm:pt modelId="{C266BA9D-4D62-411D-98F0-2A22224E55C5}" type="sibTrans" cxnId="{D90EBE9B-AB52-42F2-A7F8-CBE7989A8F57}">
      <dgm:prSet/>
      <dgm:spPr/>
      <dgm:t>
        <a:bodyPr/>
        <a:lstStyle/>
        <a:p>
          <a:endParaRPr lang="en-US"/>
        </a:p>
      </dgm:t>
    </dgm:pt>
    <dgm:pt modelId="{13D69B11-3D8F-41BE-A6A9-F10A6EDDEC2B}" type="pres">
      <dgm:prSet presAssocID="{E8F8BE60-D3CE-45AC-A78B-FCE0EA9813A8}" presName="root" presStyleCnt="0">
        <dgm:presLayoutVars>
          <dgm:dir/>
          <dgm:resizeHandles val="exact"/>
        </dgm:presLayoutVars>
      </dgm:prSet>
      <dgm:spPr/>
    </dgm:pt>
    <dgm:pt modelId="{40A2D53B-FB29-4792-8087-260281454848}" type="pres">
      <dgm:prSet presAssocID="{BB117530-B621-4524-9ED3-E546EFB9D5C1}" presName="compNode" presStyleCnt="0"/>
      <dgm:spPr/>
    </dgm:pt>
    <dgm:pt modelId="{CF68B09C-46C3-4262-A233-E48841FC0D3F}" type="pres">
      <dgm:prSet presAssocID="{BB117530-B621-4524-9ED3-E546EFB9D5C1}" presName="bgRect" presStyleLbl="bgShp" presStyleIdx="0" presStyleCnt="3"/>
      <dgm:spPr/>
    </dgm:pt>
    <dgm:pt modelId="{BAF54F58-4201-4B82-90A8-9D7B2D935A03}" type="pres">
      <dgm:prSet presAssocID="{BB117530-B621-4524-9ED3-E546EFB9D5C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4F69C48-CE44-4E2C-B321-D496D6F955B8}" type="pres">
      <dgm:prSet presAssocID="{BB117530-B621-4524-9ED3-E546EFB9D5C1}" presName="spaceRect" presStyleCnt="0"/>
      <dgm:spPr/>
    </dgm:pt>
    <dgm:pt modelId="{835AEE02-9F2A-4A2E-958B-C282850322E3}" type="pres">
      <dgm:prSet presAssocID="{BB117530-B621-4524-9ED3-E546EFB9D5C1}" presName="parTx" presStyleLbl="revTx" presStyleIdx="0" presStyleCnt="3">
        <dgm:presLayoutVars>
          <dgm:chMax val="0"/>
          <dgm:chPref val="0"/>
        </dgm:presLayoutVars>
      </dgm:prSet>
      <dgm:spPr/>
    </dgm:pt>
    <dgm:pt modelId="{1EB2F202-A1EF-4A51-BCE5-ADDB36F16EF3}" type="pres">
      <dgm:prSet presAssocID="{FDADC7DF-206F-4C0F-9D16-7AC5DA6AECDA}" presName="sibTrans" presStyleCnt="0"/>
      <dgm:spPr/>
    </dgm:pt>
    <dgm:pt modelId="{6D167CA5-0706-493B-9715-10188184851E}" type="pres">
      <dgm:prSet presAssocID="{503977D7-9931-42E8-923D-11652479B395}" presName="compNode" presStyleCnt="0"/>
      <dgm:spPr/>
    </dgm:pt>
    <dgm:pt modelId="{C29A597A-2789-4F15-81DC-905CF4D53F7B}" type="pres">
      <dgm:prSet presAssocID="{503977D7-9931-42E8-923D-11652479B395}" presName="bgRect" presStyleLbl="bgShp" presStyleIdx="1" presStyleCnt="3"/>
      <dgm:spPr/>
    </dgm:pt>
    <dgm:pt modelId="{33CEF418-82FE-4EA9-9031-CA75AE19D0BA}" type="pres">
      <dgm:prSet presAssocID="{503977D7-9931-42E8-923D-11652479B3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FFF22448-5493-48C4-AA16-BB3B23629A40}" type="pres">
      <dgm:prSet presAssocID="{503977D7-9931-42E8-923D-11652479B395}" presName="spaceRect" presStyleCnt="0"/>
      <dgm:spPr/>
    </dgm:pt>
    <dgm:pt modelId="{B9CF3652-37D6-46F1-9E90-2FACE34F9A3F}" type="pres">
      <dgm:prSet presAssocID="{503977D7-9931-42E8-923D-11652479B395}" presName="parTx" presStyleLbl="revTx" presStyleIdx="1" presStyleCnt="3">
        <dgm:presLayoutVars>
          <dgm:chMax val="0"/>
          <dgm:chPref val="0"/>
        </dgm:presLayoutVars>
      </dgm:prSet>
      <dgm:spPr/>
    </dgm:pt>
    <dgm:pt modelId="{88C5B24A-A4DB-42B1-AAB7-50F7B52B81DF}" type="pres">
      <dgm:prSet presAssocID="{19A618C7-331A-40CF-9768-92FC706435AC}" presName="sibTrans" presStyleCnt="0"/>
      <dgm:spPr/>
    </dgm:pt>
    <dgm:pt modelId="{99237A5A-4D7A-438A-BF01-774E0B786261}" type="pres">
      <dgm:prSet presAssocID="{F08DEDFB-89D9-473F-B58D-6631A982D13C}" presName="compNode" presStyleCnt="0"/>
      <dgm:spPr/>
    </dgm:pt>
    <dgm:pt modelId="{5E51CC91-FEDF-40CB-99A8-6CF654E955CB}" type="pres">
      <dgm:prSet presAssocID="{F08DEDFB-89D9-473F-B58D-6631A982D13C}" presName="bgRect" presStyleLbl="bgShp" presStyleIdx="2" presStyleCnt="3"/>
      <dgm:spPr/>
    </dgm:pt>
    <dgm:pt modelId="{44752EE9-1CD8-451B-9A08-B60B0075EE09}" type="pres">
      <dgm:prSet presAssocID="{F08DEDFB-89D9-473F-B58D-6631A982D13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D4832FAF-4AA6-44A1-8164-A2B51D9187F1}" type="pres">
      <dgm:prSet presAssocID="{F08DEDFB-89D9-473F-B58D-6631A982D13C}" presName="spaceRect" presStyleCnt="0"/>
      <dgm:spPr/>
    </dgm:pt>
    <dgm:pt modelId="{B7AA3045-2295-46D3-A84C-9A3771A1324F}" type="pres">
      <dgm:prSet presAssocID="{F08DEDFB-89D9-473F-B58D-6631A982D13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9D5C105-0C0E-41AC-BF2E-9BFB510DA265}" type="presOf" srcId="{BB117530-B621-4524-9ED3-E546EFB9D5C1}" destId="{835AEE02-9F2A-4A2E-958B-C282850322E3}" srcOrd="0" destOrd="0" presId="urn:microsoft.com/office/officeart/2018/2/layout/IconVerticalSolidList"/>
    <dgm:cxn modelId="{7CE38524-1653-4843-872C-1DB68E58932F}" type="presOf" srcId="{503977D7-9931-42E8-923D-11652479B395}" destId="{B9CF3652-37D6-46F1-9E90-2FACE34F9A3F}" srcOrd="0" destOrd="0" presId="urn:microsoft.com/office/officeart/2018/2/layout/IconVerticalSolidList"/>
    <dgm:cxn modelId="{E2DE0E39-ED3E-4718-973A-4DA9E86694F5}" srcId="{E8F8BE60-D3CE-45AC-A78B-FCE0EA9813A8}" destId="{503977D7-9931-42E8-923D-11652479B395}" srcOrd="1" destOrd="0" parTransId="{DA37C31F-EB2C-4C76-82C2-6B00AA6BE884}" sibTransId="{19A618C7-331A-40CF-9768-92FC706435AC}"/>
    <dgm:cxn modelId="{2D019C79-35F6-48FA-909A-EC12B6BEBB14}" srcId="{E8F8BE60-D3CE-45AC-A78B-FCE0EA9813A8}" destId="{BB117530-B621-4524-9ED3-E546EFB9D5C1}" srcOrd="0" destOrd="0" parTransId="{338900BC-8D97-4D6F-8DF4-EDA9DDC3C809}" sibTransId="{FDADC7DF-206F-4C0F-9D16-7AC5DA6AECDA}"/>
    <dgm:cxn modelId="{D90EBE9B-AB52-42F2-A7F8-CBE7989A8F57}" srcId="{E8F8BE60-D3CE-45AC-A78B-FCE0EA9813A8}" destId="{F08DEDFB-89D9-473F-B58D-6631A982D13C}" srcOrd="2" destOrd="0" parTransId="{60D5B9C3-827B-4349-9204-DC868B53EBE9}" sibTransId="{C266BA9D-4D62-411D-98F0-2A22224E55C5}"/>
    <dgm:cxn modelId="{4FA5B0EE-1F74-4361-9A13-4938CAAC71DB}" type="presOf" srcId="{F08DEDFB-89D9-473F-B58D-6631A982D13C}" destId="{B7AA3045-2295-46D3-A84C-9A3771A1324F}" srcOrd="0" destOrd="0" presId="urn:microsoft.com/office/officeart/2018/2/layout/IconVerticalSolidList"/>
    <dgm:cxn modelId="{43807AFD-09C1-4281-9C3D-74A8F052D483}" type="presOf" srcId="{E8F8BE60-D3CE-45AC-A78B-FCE0EA9813A8}" destId="{13D69B11-3D8F-41BE-A6A9-F10A6EDDEC2B}" srcOrd="0" destOrd="0" presId="urn:microsoft.com/office/officeart/2018/2/layout/IconVerticalSolidList"/>
    <dgm:cxn modelId="{40EB8E57-09F0-4078-A60E-383F19445889}" type="presParOf" srcId="{13D69B11-3D8F-41BE-A6A9-F10A6EDDEC2B}" destId="{40A2D53B-FB29-4792-8087-260281454848}" srcOrd="0" destOrd="0" presId="urn:microsoft.com/office/officeart/2018/2/layout/IconVerticalSolidList"/>
    <dgm:cxn modelId="{BBA4EDAF-8E0B-4E42-A079-03CBB67643D4}" type="presParOf" srcId="{40A2D53B-FB29-4792-8087-260281454848}" destId="{CF68B09C-46C3-4262-A233-E48841FC0D3F}" srcOrd="0" destOrd="0" presId="urn:microsoft.com/office/officeart/2018/2/layout/IconVerticalSolidList"/>
    <dgm:cxn modelId="{26EF252A-30B2-41EB-83F6-79578F0717D7}" type="presParOf" srcId="{40A2D53B-FB29-4792-8087-260281454848}" destId="{BAF54F58-4201-4B82-90A8-9D7B2D935A03}" srcOrd="1" destOrd="0" presId="urn:microsoft.com/office/officeart/2018/2/layout/IconVerticalSolidList"/>
    <dgm:cxn modelId="{B6694606-B597-4E5E-9654-8610BD05C4D2}" type="presParOf" srcId="{40A2D53B-FB29-4792-8087-260281454848}" destId="{54F69C48-CE44-4E2C-B321-D496D6F955B8}" srcOrd="2" destOrd="0" presId="urn:microsoft.com/office/officeart/2018/2/layout/IconVerticalSolidList"/>
    <dgm:cxn modelId="{3E9CD64C-5C7C-4655-BD7A-67904CA5E56A}" type="presParOf" srcId="{40A2D53B-FB29-4792-8087-260281454848}" destId="{835AEE02-9F2A-4A2E-958B-C282850322E3}" srcOrd="3" destOrd="0" presId="urn:microsoft.com/office/officeart/2018/2/layout/IconVerticalSolidList"/>
    <dgm:cxn modelId="{68965C6A-C242-4450-AD9E-5868D12A9910}" type="presParOf" srcId="{13D69B11-3D8F-41BE-A6A9-F10A6EDDEC2B}" destId="{1EB2F202-A1EF-4A51-BCE5-ADDB36F16EF3}" srcOrd="1" destOrd="0" presId="urn:microsoft.com/office/officeart/2018/2/layout/IconVerticalSolidList"/>
    <dgm:cxn modelId="{C482AC3C-55D6-4602-B3A7-C3F237592CDD}" type="presParOf" srcId="{13D69B11-3D8F-41BE-A6A9-F10A6EDDEC2B}" destId="{6D167CA5-0706-493B-9715-10188184851E}" srcOrd="2" destOrd="0" presId="urn:microsoft.com/office/officeart/2018/2/layout/IconVerticalSolidList"/>
    <dgm:cxn modelId="{33409039-ECE0-4B5B-A0CA-00854A2DB81B}" type="presParOf" srcId="{6D167CA5-0706-493B-9715-10188184851E}" destId="{C29A597A-2789-4F15-81DC-905CF4D53F7B}" srcOrd="0" destOrd="0" presId="urn:microsoft.com/office/officeart/2018/2/layout/IconVerticalSolidList"/>
    <dgm:cxn modelId="{C0899FD4-8E90-42F4-AE52-80890E1A944F}" type="presParOf" srcId="{6D167CA5-0706-493B-9715-10188184851E}" destId="{33CEF418-82FE-4EA9-9031-CA75AE19D0BA}" srcOrd="1" destOrd="0" presId="urn:microsoft.com/office/officeart/2018/2/layout/IconVerticalSolidList"/>
    <dgm:cxn modelId="{2879ED23-F51B-46B3-A43F-19AF86F2EFF6}" type="presParOf" srcId="{6D167CA5-0706-493B-9715-10188184851E}" destId="{FFF22448-5493-48C4-AA16-BB3B23629A40}" srcOrd="2" destOrd="0" presId="urn:microsoft.com/office/officeart/2018/2/layout/IconVerticalSolidList"/>
    <dgm:cxn modelId="{6EC1ED13-6CF5-48CA-A8C5-68EE5B014845}" type="presParOf" srcId="{6D167CA5-0706-493B-9715-10188184851E}" destId="{B9CF3652-37D6-46F1-9E90-2FACE34F9A3F}" srcOrd="3" destOrd="0" presId="urn:microsoft.com/office/officeart/2018/2/layout/IconVerticalSolidList"/>
    <dgm:cxn modelId="{3B26E4AF-ADD5-4CE7-8C52-52495DECC2CE}" type="presParOf" srcId="{13D69B11-3D8F-41BE-A6A9-F10A6EDDEC2B}" destId="{88C5B24A-A4DB-42B1-AAB7-50F7B52B81DF}" srcOrd="3" destOrd="0" presId="urn:microsoft.com/office/officeart/2018/2/layout/IconVerticalSolidList"/>
    <dgm:cxn modelId="{D12F1DDA-01AB-4116-BBFC-7B1F94A71BC0}" type="presParOf" srcId="{13D69B11-3D8F-41BE-A6A9-F10A6EDDEC2B}" destId="{99237A5A-4D7A-438A-BF01-774E0B786261}" srcOrd="4" destOrd="0" presId="urn:microsoft.com/office/officeart/2018/2/layout/IconVerticalSolidList"/>
    <dgm:cxn modelId="{F199CCB4-B4BC-45AB-A364-022FE3A763F0}" type="presParOf" srcId="{99237A5A-4D7A-438A-BF01-774E0B786261}" destId="{5E51CC91-FEDF-40CB-99A8-6CF654E955CB}" srcOrd="0" destOrd="0" presId="urn:microsoft.com/office/officeart/2018/2/layout/IconVerticalSolidList"/>
    <dgm:cxn modelId="{02827DAC-FABB-4015-A110-FE27A6735B5F}" type="presParOf" srcId="{99237A5A-4D7A-438A-BF01-774E0B786261}" destId="{44752EE9-1CD8-451B-9A08-B60B0075EE09}" srcOrd="1" destOrd="0" presId="urn:microsoft.com/office/officeart/2018/2/layout/IconVerticalSolidList"/>
    <dgm:cxn modelId="{3FA770C6-66EB-4E61-B1A8-D4B7B83CDF8A}" type="presParOf" srcId="{99237A5A-4D7A-438A-BF01-774E0B786261}" destId="{D4832FAF-4AA6-44A1-8164-A2B51D9187F1}" srcOrd="2" destOrd="0" presId="urn:microsoft.com/office/officeart/2018/2/layout/IconVerticalSolidList"/>
    <dgm:cxn modelId="{CDFB0B76-3873-4A2F-BEB2-0111601AD6FA}" type="presParOf" srcId="{99237A5A-4D7A-438A-BF01-774E0B786261}" destId="{B7AA3045-2295-46D3-A84C-9A3771A132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DA3E1-D5E8-DB4C-9B5A-7CE815A3B312}">
      <dsp:nvSpPr>
        <dsp:cNvPr id="0" name=""/>
        <dsp:cNvSpPr/>
      </dsp:nvSpPr>
      <dsp:spPr>
        <a:xfrm>
          <a:off x="0" y="2507453"/>
          <a:ext cx="8872537" cy="1645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>
              <a:solidFill>
                <a:srgbClr val="FF0000"/>
              </a:solidFill>
            </a:rPr>
            <a:t>Kronik </a:t>
          </a:r>
          <a:r>
            <a:rPr lang="tr-TR" sz="2900" kern="1200" dirty="0" err="1">
              <a:solidFill>
                <a:srgbClr val="FF0000"/>
              </a:solidFill>
            </a:rPr>
            <a:t>pelvik</a:t>
          </a:r>
          <a:r>
            <a:rPr lang="tr-TR" sz="2900" kern="1200" dirty="0">
              <a:solidFill>
                <a:srgbClr val="FF0000"/>
              </a:solidFill>
            </a:rPr>
            <a:t> ağrı sendromu</a:t>
          </a:r>
          <a:r>
            <a:rPr lang="tr-TR" sz="2900" kern="1200" dirty="0"/>
            <a:t> ise bu ağrıyı oluşturabilecek belirgin lokal patoloji veya enfeksiyon olmaksızın hissedilen ağrıdır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0" y="2507453"/>
        <a:ext cx="8872537" cy="1645161"/>
      </dsp:txXfrm>
    </dsp:sp>
    <dsp:sp modelId="{D528196E-8F49-664A-8E82-28DDC9390A10}">
      <dsp:nvSpPr>
        <dsp:cNvPr id="0" name=""/>
        <dsp:cNvSpPr/>
      </dsp:nvSpPr>
      <dsp:spPr>
        <a:xfrm rot="10800000">
          <a:off x="0" y="1873"/>
          <a:ext cx="8872537" cy="2530257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>
              <a:solidFill>
                <a:srgbClr val="FF0000"/>
              </a:solidFill>
            </a:rPr>
            <a:t>Kronik </a:t>
          </a:r>
          <a:r>
            <a:rPr lang="tr-TR" sz="2900" kern="1200" dirty="0" err="1">
              <a:solidFill>
                <a:srgbClr val="FF0000"/>
              </a:solidFill>
            </a:rPr>
            <a:t>pelvik</a:t>
          </a:r>
          <a:r>
            <a:rPr lang="tr-TR" sz="2900" kern="1200" dirty="0">
              <a:solidFill>
                <a:srgbClr val="FF0000"/>
              </a:solidFill>
            </a:rPr>
            <a:t> ağrı; </a:t>
          </a:r>
          <a:r>
            <a:rPr lang="tr-TR" sz="2900" kern="1200" dirty="0"/>
            <a:t>kadın ve erkekte </a:t>
          </a:r>
          <a:r>
            <a:rPr lang="tr-TR" sz="2900" kern="1200" dirty="0" err="1"/>
            <a:t>pelvis</a:t>
          </a:r>
          <a:r>
            <a:rPr lang="tr-TR" sz="2900" kern="1200" dirty="0"/>
            <a:t> ile ilgili yapılarda hissedilen kronik ağrıdır</a:t>
          </a:r>
          <a:endParaRPr lang="en-US" sz="2900" kern="1200" dirty="0"/>
        </a:p>
      </dsp:txBody>
      <dsp:txXfrm rot="10800000">
        <a:off x="0" y="1873"/>
        <a:ext cx="8872537" cy="16440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B1748-5C54-104C-B297-0F63EB0A82C6}">
      <dsp:nvSpPr>
        <dsp:cNvPr id="0" name=""/>
        <dsp:cNvSpPr/>
      </dsp:nvSpPr>
      <dsp:spPr>
        <a:xfrm>
          <a:off x="0" y="672"/>
          <a:ext cx="5495854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MAS kronik bir hastalıktır</a:t>
          </a:r>
        </a:p>
      </dsp:txBody>
      <dsp:txXfrm>
        <a:off x="54298" y="54970"/>
        <a:ext cx="5387258" cy="1003708"/>
      </dsp:txXfrm>
    </dsp:sp>
    <dsp:sp modelId="{57F18D18-85D9-544A-823D-83C482250C98}">
      <dsp:nvSpPr>
        <dsp:cNvPr id="0" name=""/>
        <dsp:cNvSpPr/>
      </dsp:nvSpPr>
      <dsp:spPr>
        <a:xfrm>
          <a:off x="0" y="1193616"/>
          <a:ext cx="5495854" cy="111230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Yoğun placebo etki nedeniyle daha çok kontrollü çalışmalara ihtiyaç var</a:t>
          </a:r>
        </a:p>
      </dsp:txBody>
      <dsp:txXfrm>
        <a:off x="54298" y="1247914"/>
        <a:ext cx="5387258" cy="1003708"/>
      </dsp:txXfrm>
    </dsp:sp>
    <dsp:sp modelId="{260A2F2E-650C-AE49-B81D-7465A7F8042C}">
      <dsp:nvSpPr>
        <dsp:cNvPr id="0" name=""/>
        <dsp:cNvSpPr/>
      </dsp:nvSpPr>
      <dsp:spPr>
        <a:xfrm>
          <a:off x="0" y="2386560"/>
          <a:ext cx="5495854" cy="111230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Tiplendirme çok önemli</a:t>
          </a:r>
        </a:p>
      </dsp:txBody>
      <dsp:txXfrm>
        <a:off x="54298" y="2440858"/>
        <a:ext cx="5387258" cy="1003708"/>
      </dsp:txXfrm>
    </dsp:sp>
    <dsp:sp modelId="{BB23655A-1400-5F49-8F36-4CC10A49623B}">
      <dsp:nvSpPr>
        <dsp:cNvPr id="0" name=""/>
        <dsp:cNvSpPr/>
      </dsp:nvSpPr>
      <dsp:spPr>
        <a:xfrm>
          <a:off x="0" y="3579505"/>
          <a:ext cx="5495854" cy="111230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Çok yönlü tedavi önemli</a:t>
          </a:r>
        </a:p>
      </dsp:txBody>
      <dsp:txXfrm>
        <a:off x="54298" y="3633803"/>
        <a:ext cx="5387258" cy="1003708"/>
      </dsp:txXfrm>
    </dsp:sp>
    <dsp:sp modelId="{CF76032E-59E9-2D4C-9F54-C0E62AB3C521}">
      <dsp:nvSpPr>
        <dsp:cNvPr id="0" name=""/>
        <dsp:cNvSpPr/>
      </dsp:nvSpPr>
      <dsp:spPr>
        <a:xfrm>
          <a:off x="0" y="4772449"/>
          <a:ext cx="5495854" cy="111230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Uzun dönem güvenlik çok önemlidir</a:t>
          </a:r>
        </a:p>
      </dsp:txBody>
      <dsp:txXfrm>
        <a:off x="54298" y="4826747"/>
        <a:ext cx="5387258" cy="1003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21800-8908-A04F-97ED-77011722F546}">
      <dsp:nvSpPr>
        <dsp:cNvPr id="0" name=""/>
        <dsp:cNvSpPr/>
      </dsp:nvSpPr>
      <dsp:spPr>
        <a:xfrm>
          <a:off x="0" y="686148"/>
          <a:ext cx="5495854" cy="14544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Mesane bölgesinde </a:t>
          </a:r>
          <a:r>
            <a:rPr lang="tr-TR" sz="2600" kern="1200" dirty="0" err="1"/>
            <a:t>persistan</a:t>
          </a:r>
          <a:r>
            <a:rPr lang="tr-TR" sz="2600" kern="1200" dirty="0"/>
            <a:t> veya </a:t>
          </a:r>
          <a:r>
            <a:rPr lang="tr-TR" sz="2600" kern="1200" dirty="0" err="1"/>
            <a:t>rekürren</a:t>
          </a:r>
          <a:r>
            <a:rPr lang="tr-TR" sz="2600" kern="1200" dirty="0"/>
            <a:t> ağrı hissedilir. </a:t>
          </a:r>
          <a:endParaRPr lang="en-US" sz="2600" kern="1200" dirty="0"/>
        </a:p>
      </dsp:txBody>
      <dsp:txXfrm>
        <a:off x="71001" y="757149"/>
        <a:ext cx="5353852" cy="1312454"/>
      </dsp:txXfrm>
    </dsp:sp>
    <dsp:sp modelId="{56AC4BD5-FFDC-4948-A816-563EB7D4DD9B}">
      <dsp:nvSpPr>
        <dsp:cNvPr id="0" name=""/>
        <dsp:cNvSpPr/>
      </dsp:nvSpPr>
      <dsp:spPr>
        <a:xfrm>
          <a:off x="0" y="2215484"/>
          <a:ext cx="5495854" cy="145445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 </a:t>
          </a:r>
          <a:r>
            <a:rPr lang="tr-TR" sz="2600" kern="1200" dirty="0" err="1"/>
            <a:t>Pollaküri</a:t>
          </a:r>
          <a:r>
            <a:rPr lang="tr-TR" sz="2600" kern="1200" dirty="0"/>
            <a:t>, </a:t>
          </a:r>
          <a:r>
            <a:rPr lang="tr-TR" sz="2600" kern="1200" dirty="0" err="1"/>
            <a:t>noktüri</a:t>
          </a:r>
          <a:r>
            <a:rPr lang="tr-TR" sz="2600" kern="1200" dirty="0"/>
            <a:t> veya mesane dolumu ile şiddetlenen mesane ağrısı yakınmalarından en az biri eşlik eder . </a:t>
          </a:r>
          <a:endParaRPr lang="en-US" sz="2600" kern="1200" dirty="0"/>
        </a:p>
      </dsp:txBody>
      <dsp:txXfrm>
        <a:off x="71001" y="2286485"/>
        <a:ext cx="5353852" cy="1312454"/>
      </dsp:txXfrm>
    </dsp:sp>
    <dsp:sp modelId="{F5445323-6567-704E-91AA-4C3CD17288F3}">
      <dsp:nvSpPr>
        <dsp:cNvPr id="0" name=""/>
        <dsp:cNvSpPr/>
      </dsp:nvSpPr>
      <dsp:spPr>
        <a:xfrm>
          <a:off x="0" y="3744821"/>
          <a:ext cx="5495854" cy="145445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 err="1"/>
            <a:t>İnfeksiyon</a:t>
          </a:r>
          <a:r>
            <a:rPr lang="tr-TR" sz="2600" kern="1200" dirty="0"/>
            <a:t> veya lokal patoloji bulunmaz</a:t>
          </a:r>
          <a:endParaRPr lang="en-US" sz="2600" kern="1200" dirty="0"/>
        </a:p>
      </dsp:txBody>
      <dsp:txXfrm>
        <a:off x="71001" y="3815822"/>
        <a:ext cx="5353852" cy="1312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6DCC1-A71E-8546-A843-3F75D2838014}">
      <dsp:nvSpPr>
        <dsp:cNvPr id="0" name=""/>
        <dsp:cNvSpPr/>
      </dsp:nvSpPr>
      <dsp:spPr>
        <a:xfrm>
          <a:off x="0" y="146"/>
          <a:ext cx="8872537" cy="1598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MAS genellikle davranışsal, düşünsel, seksüel veya </a:t>
          </a:r>
          <a:r>
            <a:rPr lang="tr-TR" sz="2800" kern="1200" dirty="0" err="1"/>
            <a:t>emasyonel</a:t>
          </a:r>
          <a:r>
            <a:rPr lang="tr-TR" sz="2800" kern="1200" dirty="0"/>
            <a:t> sorunlarla birliktedir.</a:t>
          </a:r>
          <a:endParaRPr lang="en-US" sz="2800" kern="1200" dirty="0"/>
        </a:p>
      </dsp:txBody>
      <dsp:txXfrm>
        <a:off x="78041" y="78187"/>
        <a:ext cx="8716455" cy="1442596"/>
      </dsp:txXfrm>
    </dsp:sp>
    <dsp:sp modelId="{69BCD486-2000-B647-9282-8B1B3ED6B902}">
      <dsp:nvSpPr>
        <dsp:cNvPr id="0" name=""/>
        <dsp:cNvSpPr/>
      </dsp:nvSpPr>
      <dsp:spPr>
        <a:xfrm>
          <a:off x="0" y="1612928"/>
          <a:ext cx="8872537" cy="159867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Bugüne kadar kullanılmış diğer adlandırmalar artık kullanılmamaktadır .</a:t>
          </a:r>
          <a:endParaRPr lang="en-US" sz="2800" kern="1200" dirty="0"/>
        </a:p>
      </dsp:txBody>
      <dsp:txXfrm>
        <a:off x="78041" y="1690969"/>
        <a:ext cx="8716455" cy="1442596"/>
      </dsp:txXfrm>
    </dsp:sp>
    <dsp:sp modelId="{7D8E1CB4-2D8F-7448-BD52-9A2EB6D8D14E}">
      <dsp:nvSpPr>
        <dsp:cNvPr id="0" name=""/>
        <dsp:cNvSpPr/>
      </dsp:nvSpPr>
      <dsp:spPr>
        <a:xfrm>
          <a:off x="0" y="3225711"/>
          <a:ext cx="8872537" cy="15986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 «</a:t>
          </a:r>
          <a:r>
            <a:rPr lang="tr-TR" sz="2800" kern="1200" dirty="0" err="1">
              <a:solidFill>
                <a:srgbClr val="FF0000"/>
              </a:solidFill>
            </a:rPr>
            <a:t>İnterstisyel</a:t>
          </a:r>
          <a:r>
            <a:rPr lang="tr-TR" sz="2800" kern="1200" dirty="0">
              <a:solidFill>
                <a:srgbClr val="FF0000"/>
              </a:solidFill>
            </a:rPr>
            <a:t> sistit</a:t>
          </a:r>
          <a:r>
            <a:rPr lang="tr-TR" sz="2800" kern="1200" dirty="0"/>
            <a:t>”, “</a:t>
          </a:r>
          <a:r>
            <a:rPr lang="tr-TR" sz="2800" kern="1200" dirty="0">
              <a:solidFill>
                <a:srgbClr val="FF0000"/>
              </a:solidFill>
            </a:rPr>
            <a:t>Ağrılı mesane  sendromu</a:t>
          </a:r>
          <a:r>
            <a:rPr lang="tr-TR" sz="2800" kern="1200" dirty="0"/>
            <a:t>”, ve “</a:t>
          </a:r>
          <a:r>
            <a:rPr lang="tr-TR" sz="2800" kern="1200" dirty="0">
              <a:solidFill>
                <a:srgbClr val="FF0000"/>
              </a:solidFill>
            </a:rPr>
            <a:t>AMS/İS” </a:t>
          </a:r>
          <a:r>
            <a:rPr lang="tr-TR" sz="2800" kern="1200" dirty="0"/>
            <a:t>veya “</a:t>
          </a:r>
          <a:r>
            <a:rPr lang="tr-TR" sz="2800" kern="1200" dirty="0">
              <a:solidFill>
                <a:srgbClr val="FF0000"/>
              </a:solidFill>
            </a:rPr>
            <a:t>MAS/İS</a:t>
          </a:r>
          <a:r>
            <a:rPr lang="tr-TR" sz="2800" kern="1200" dirty="0"/>
            <a:t>”. </a:t>
          </a:r>
          <a:endParaRPr lang="en-US" sz="2800" kern="1200" dirty="0"/>
        </a:p>
      </dsp:txBody>
      <dsp:txXfrm>
        <a:off x="78041" y="3303752"/>
        <a:ext cx="8716455" cy="1442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18704-8CD1-4A4F-8330-27D50FA99A17}">
      <dsp:nvSpPr>
        <dsp:cNvPr id="0" name=""/>
        <dsp:cNvSpPr/>
      </dsp:nvSpPr>
      <dsp:spPr>
        <a:xfrm>
          <a:off x="0" y="237690"/>
          <a:ext cx="8872537" cy="12382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EAU 2019</a:t>
          </a:r>
        </a:p>
      </dsp:txBody>
      <dsp:txXfrm>
        <a:off x="60445" y="298135"/>
        <a:ext cx="8751647" cy="1117335"/>
      </dsp:txXfrm>
    </dsp:sp>
    <dsp:sp modelId="{494ECC22-2033-FC49-B991-17342D069044}">
      <dsp:nvSpPr>
        <dsp:cNvPr id="0" name=""/>
        <dsp:cNvSpPr/>
      </dsp:nvSpPr>
      <dsp:spPr>
        <a:xfrm>
          <a:off x="0" y="1556556"/>
          <a:ext cx="8872537" cy="123822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MAS da </a:t>
          </a:r>
          <a:r>
            <a:rPr lang="en-US" sz="2800" kern="1200" dirty="0" err="1"/>
            <a:t>hastanıza</a:t>
          </a:r>
          <a:r>
            <a:rPr lang="en-US" sz="2800" kern="1200" dirty="0"/>
            <a:t> </a:t>
          </a:r>
          <a:r>
            <a:rPr lang="en-US" sz="2800" kern="1200" dirty="0" err="1"/>
            <a:t>altgrup</a:t>
          </a:r>
          <a:r>
            <a:rPr lang="en-US" sz="2800" kern="1200" dirty="0"/>
            <a:t>(</a:t>
          </a:r>
          <a:r>
            <a:rPr lang="en-US" sz="3600" kern="1200" dirty="0">
              <a:solidFill>
                <a:schemeClr val="bg1"/>
              </a:solidFill>
            </a:rPr>
            <a:t>HL, non HL</a:t>
          </a:r>
          <a:r>
            <a:rPr lang="en-US" sz="2800" kern="1200" dirty="0"/>
            <a:t>) </a:t>
          </a:r>
          <a:r>
            <a:rPr lang="en-US" sz="2800" kern="1200" dirty="0" err="1"/>
            <a:t>temelli</a:t>
          </a:r>
          <a:r>
            <a:rPr lang="en-US" sz="2800" kern="1200" dirty="0"/>
            <a:t> </a:t>
          </a:r>
          <a:r>
            <a:rPr lang="en-US" sz="2800" kern="1200" dirty="0" err="1"/>
            <a:t>tedavi</a:t>
          </a:r>
          <a:r>
            <a:rPr lang="en-US" sz="2800" kern="1200" dirty="0"/>
            <a:t> </a:t>
          </a:r>
          <a:r>
            <a:rPr lang="en-US" sz="2800" kern="1200" dirty="0" err="1"/>
            <a:t>öneriniz</a:t>
          </a:r>
          <a:endParaRPr lang="en-US" sz="2800" kern="1200" dirty="0"/>
        </a:p>
      </dsp:txBody>
      <dsp:txXfrm>
        <a:off x="60445" y="1617001"/>
        <a:ext cx="8751647" cy="1117335"/>
      </dsp:txXfrm>
    </dsp:sp>
    <dsp:sp modelId="{61CB7CF0-74DC-E747-9AF7-DB3388571610}">
      <dsp:nvSpPr>
        <dsp:cNvPr id="0" name=""/>
        <dsp:cNvSpPr/>
      </dsp:nvSpPr>
      <dsp:spPr>
        <a:xfrm>
          <a:off x="0" y="2875421"/>
          <a:ext cx="8872537" cy="12382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Oral veya invaziv tedaviyle birlikte davranışsal, fizik tedavi ve psikolojik tedavi yöntemlerini göz önünde bulundurunuz</a:t>
          </a:r>
        </a:p>
      </dsp:txBody>
      <dsp:txXfrm>
        <a:off x="60445" y="2935866"/>
        <a:ext cx="8751647" cy="11173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0193B-6107-2F46-9313-11DF58FF5289}">
      <dsp:nvSpPr>
        <dsp:cNvPr id="0" name=""/>
        <dsp:cNvSpPr/>
      </dsp:nvSpPr>
      <dsp:spPr>
        <a:xfrm>
          <a:off x="0" y="40302"/>
          <a:ext cx="5495854" cy="18696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Bu </a:t>
          </a:r>
          <a:r>
            <a:rPr lang="en-US" sz="3400" kern="1200" dirty="0" err="1"/>
            <a:t>tür</a:t>
          </a:r>
          <a:r>
            <a:rPr lang="en-US" sz="3400" kern="1200" dirty="0"/>
            <a:t> </a:t>
          </a:r>
          <a:r>
            <a:rPr lang="en-US" sz="3400" kern="1200" dirty="0" err="1"/>
            <a:t>ilaçlar</a:t>
          </a:r>
          <a:r>
            <a:rPr lang="en-US" sz="3400" kern="1200" dirty="0"/>
            <a:t> </a:t>
          </a:r>
          <a:r>
            <a:rPr lang="en-US" sz="3400" kern="1200" dirty="0" err="1"/>
            <a:t>romatoid</a:t>
          </a:r>
          <a:r>
            <a:rPr lang="en-US" sz="3400" kern="1200" dirty="0"/>
            <a:t> </a:t>
          </a:r>
          <a:r>
            <a:rPr lang="en-US" sz="3400" kern="1200" dirty="0" err="1"/>
            <a:t>artritde</a:t>
          </a:r>
          <a:r>
            <a:rPr lang="en-US" sz="3400" kern="1200" dirty="0"/>
            <a:t> </a:t>
          </a:r>
          <a:r>
            <a:rPr lang="en-US" sz="3400" kern="1200" dirty="0" err="1"/>
            <a:t>tedavi</a:t>
          </a:r>
          <a:r>
            <a:rPr lang="en-US" sz="3400" kern="1200" dirty="0"/>
            <a:t> </a:t>
          </a:r>
          <a:r>
            <a:rPr lang="en-US" sz="3400" kern="1200" dirty="0" err="1"/>
            <a:t>algoritmalarını</a:t>
          </a:r>
          <a:r>
            <a:rPr lang="en-US" sz="3400" kern="1200" dirty="0"/>
            <a:t> </a:t>
          </a:r>
          <a:r>
            <a:rPr lang="en-US" sz="3400" kern="1200" dirty="0" err="1"/>
            <a:t>değiştirmiş</a:t>
          </a:r>
          <a:endParaRPr lang="en-US" sz="3400" kern="1200" dirty="0"/>
        </a:p>
      </dsp:txBody>
      <dsp:txXfrm>
        <a:off x="91269" y="131571"/>
        <a:ext cx="5313316" cy="1687122"/>
      </dsp:txXfrm>
    </dsp:sp>
    <dsp:sp modelId="{DB4598CC-D582-5C42-B735-AC314AE57ACF}">
      <dsp:nvSpPr>
        <dsp:cNvPr id="0" name=""/>
        <dsp:cNvSpPr/>
      </dsp:nvSpPr>
      <dsp:spPr>
        <a:xfrm>
          <a:off x="0" y="2007883"/>
          <a:ext cx="5495854" cy="18696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 err="1"/>
            <a:t>Otoimmünite</a:t>
          </a:r>
          <a:r>
            <a:rPr lang="tr-TR" sz="3400" kern="1200" dirty="0"/>
            <a:t> MAS’ </a:t>
          </a:r>
          <a:r>
            <a:rPr lang="tr-TR" sz="3400" kern="1200" dirty="0" err="1"/>
            <a:t>ın</a:t>
          </a:r>
          <a:r>
            <a:rPr lang="tr-TR" sz="3400" kern="1200" dirty="0"/>
            <a:t> nedenlerinden biri olarak düşünülmekte</a:t>
          </a:r>
          <a:endParaRPr lang="en-US" sz="3400" kern="1200" dirty="0"/>
        </a:p>
      </dsp:txBody>
      <dsp:txXfrm>
        <a:off x="91269" y="2099152"/>
        <a:ext cx="5313316" cy="1687122"/>
      </dsp:txXfrm>
    </dsp:sp>
    <dsp:sp modelId="{B5A7228E-1541-7147-9B99-97D7304FE255}">
      <dsp:nvSpPr>
        <dsp:cNvPr id="0" name=""/>
        <dsp:cNvSpPr/>
      </dsp:nvSpPr>
      <dsp:spPr>
        <a:xfrm>
          <a:off x="0" y="3975463"/>
          <a:ext cx="5495854" cy="18696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Adalimumab , TNF </a:t>
          </a:r>
          <a:r>
            <a:rPr lang="en-US" sz="3400" kern="1200" dirty="0" err="1"/>
            <a:t>nedenli</a:t>
          </a:r>
          <a:r>
            <a:rPr lang="en-US" sz="3400" kern="1200" dirty="0"/>
            <a:t> </a:t>
          </a:r>
          <a:r>
            <a:rPr lang="en-US" sz="3400" kern="1200" dirty="0" err="1"/>
            <a:t>inflamatuar</a:t>
          </a:r>
          <a:r>
            <a:rPr lang="en-US" sz="3400" kern="1200" dirty="0"/>
            <a:t> </a:t>
          </a:r>
          <a:r>
            <a:rPr lang="en-US" sz="3400" kern="1200" dirty="0" err="1"/>
            <a:t>cevapları</a:t>
          </a:r>
          <a:r>
            <a:rPr lang="en-US" sz="3400" kern="1200" dirty="0"/>
            <a:t> </a:t>
          </a:r>
          <a:r>
            <a:rPr lang="en-US" sz="3400" kern="1200" dirty="0" err="1"/>
            <a:t>azaltır</a:t>
          </a:r>
          <a:endParaRPr lang="en-US" sz="3400" kern="1200" dirty="0"/>
        </a:p>
      </dsp:txBody>
      <dsp:txXfrm>
        <a:off x="91269" y="4066732"/>
        <a:ext cx="5313316" cy="16871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B8304-1B67-F948-AA24-AD463E227E8A}">
      <dsp:nvSpPr>
        <dsp:cNvPr id="0" name=""/>
        <dsp:cNvSpPr/>
      </dsp:nvSpPr>
      <dsp:spPr>
        <a:xfrm>
          <a:off x="0" y="3102"/>
          <a:ext cx="5495854" cy="11657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Faz</a:t>
          </a:r>
          <a:r>
            <a:rPr lang="en-US" sz="2400" kern="1200" dirty="0"/>
            <a:t> 3, randomize, </a:t>
          </a:r>
          <a:r>
            <a:rPr lang="en-US" sz="2400" kern="1200" dirty="0" err="1"/>
            <a:t>plasebo</a:t>
          </a:r>
          <a:r>
            <a:rPr lang="en-US" sz="2400" kern="1200" dirty="0"/>
            <a:t> </a:t>
          </a:r>
          <a:r>
            <a:rPr lang="en-US" sz="2400" kern="1200" dirty="0" err="1"/>
            <a:t>kontrollü</a:t>
          </a:r>
          <a:r>
            <a:rPr lang="en-US" sz="2400" kern="1200" dirty="0"/>
            <a:t> </a:t>
          </a:r>
        </a:p>
      </dsp:txBody>
      <dsp:txXfrm>
        <a:off x="56910" y="60012"/>
        <a:ext cx="5382034" cy="1051977"/>
      </dsp:txXfrm>
    </dsp:sp>
    <dsp:sp modelId="{0FB3E6AC-DBE9-254E-B835-4F7F1AE21663}">
      <dsp:nvSpPr>
        <dsp:cNvPr id="0" name=""/>
        <dsp:cNvSpPr/>
      </dsp:nvSpPr>
      <dsp:spPr>
        <a:xfrm>
          <a:off x="0" y="1181458"/>
          <a:ext cx="5495854" cy="1165797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43 hasta </a:t>
          </a:r>
          <a:endParaRPr lang="tr-TR" sz="2400" kern="1200" dirty="0"/>
        </a:p>
      </dsp:txBody>
      <dsp:txXfrm>
        <a:off x="56910" y="1238368"/>
        <a:ext cx="5382034" cy="1051977"/>
      </dsp:txXfrm>
    </dsp:sp>
    <dsp:sp modelId="{7CA7FC52-C343-E841-B543-A0639E3F299D}">
      <dsp:nvSpPr>
        <dsp:cNvPr id="0" name=""/>
        <dsp:cNvSpPr/>
      </dsp:nvSpPr>
      <dsp:spPr>
        <a:xfrm>
          <a:off x="0" y="2359814"/>
          <a:ext cx="5495854" cy="1165797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80 mg SC , </a:t>
          </a:r>
          <a:r>
            <a:rPr lang="en-US" sz="2400" kern="1200" dirty="0" err="1"/>
            <a:t>sonrasında</a:t>
          </a:r>
          <a:r>
            <a:rPr lang="en-US" sz="2400" kern="1200" dirty="0"/>
            <a:t> 40 mg 2 </a:t>
          </a:r>
          <a:r>
            <a:rPr lang="en-US" sz="2400" kern="1200" dirty="0" err="1"/>
            <a:t>haftada</a:t>
          </a:r>
          <a:r>
            <a:rPr lang="en-US" sz="2400" kern="1200" dirty="0"/>
            <a:t> </a:t>
          </a:r>
          <a:r>
            <a:rPr lang="en-US" sz="2400" kern="1200" dirty="0" err="1"/>
            <a:t>bir</a:t>
          </a:r>
          <a:r>
            <a:rPr lang="en-US" sz="2400" kern="1200" dirty="0"/>
            <a:t>, 12 </a:t>
          </a:r>
          <a:r>
            <a:rPr lang="en-US" sz="2400" kern="1200" dirty="0" err="1"/>
            <a:t>hafta</a:t>
          </a:r>
          <a:r>
            <a:rPr lang="en-US" sz="2400" kern="1200" dirty="0"/>
            <a:t> </a:t>
          </a:r>
        </a:p>
      </dsp:txBody>
      <dsp:txXfrm>
        <a:off x="56910" y="2416724"/>
        <a:ext cx="5382034" cy="1051977"/>
      </dsp:txXfrm>
    </dsp:sp>
    <dsp:sp modelId="{0E4593C9-3A43-B44B-A36F-382E6AF93FD0}">
      <dsp:nvSpPr>
        <dsp:cNvPr id="0" name=""/>
        <dsp:cNvSpPr/>
      </dsp:nvSpPr>
      <dsp:spPr>
        <a:xfrm>
          <a:off x="0" y="3538169"/>
          <a:ext cx="5495854" cy="1165797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0000"/>
              </a:solidFill>
            </a:rPr>
            <a:t>Yakınmalarda</a:t>
          </a:r>
          <a:r>
            <a:rPr lang="en-US" sz="2400" b="1" kern="1200" dirty="0">
              <a:solidFill>
                <a:srgbClr val="FF0000"/>
              </a:solidFill>
            </a:rPr>
            <a:t> </a:t>
          </a:r>
          <a:r>
            <a:rPr lang="en-US" sz="2400" b="1" kern="1200" dirty="0" err="1">
              <a:solidFill>
                <a:srgbClr val="FF0000"/>
              </a:solidFill>
            </a:rPr>
            <a:t>anlamlı</a:t>
          </a:r>
          <a:r>
            <a:rPr lang="en-US" sz="2400" b="1" kern="1200" dirty="0">
              <a:solidFill>
                <a:srgbClr val="FF0000"/>
              </a:solidFill>
            </a:rPr>
            <a:t> </a:t>
          </a:r>
          <a:r>
            <a:rPr lang="en-US" sz="2400" b="1" kern="1200" dirty="0" err="1">
              <a:solidFill>
                <a:srgbClr val="FF0000"/>
              </a:solidFill>
            </a:rPr>
            <a:t>düzelme</a:t>
          </a:r>
          <a:r>
            <a:rPr lang="en-US" sz="2400" b="1" kern="1200" dirty="0">
              <a:solidFill>
                <a:srgbClr val="FF0000"/>
              </a:solidFill>
            </a:rPr>
            <a:t> </a:t>
          </a:r>
          <a:r>
            <a:rPr lang="en-US" sz="2400" b="1" kern="1200" dirty="0" err="1">
              <a:solidFill>
                <a:srgbClr val="FF0000"/>
              </a:solidFill>
            </a:rPr>
            <a:t>görülmüş</a:t>
          </a:r>
          <a:r>
            <a:rPr lang="en-US" sz="2400" b="1" kern="1200" dirty="0">
              <a:solidFill>
                <a:srgbClr val="FF0000"/>
              </a:solidFill>
            </a:rPr>
            <a:t> </a:t>
          </a:r>
          <a:r>
            <a:rPr lang="en-US" sz="2400" b="1" kern="1200" dirty="0" err="1">
              <a:solidFill>
                <a:srgbClr val="FF0000"/>
              </a:solidFill>
            </a:rPr>
            <a:t>ancak</a:t>
          </a:r>
          <a:r>
            <a:rPr lang="en-US" sz="2400" b="1" kern="1200" dirty="0">
              <a:solidFill>
                <a:srgbClr val="FF0000"/>
              </a:solidFill>
            </a:rPr>
            <a:t>  </a:t>
          </a:r>
          <a:r>
            <a:rPr lang="en-US" sz="2400" b="1" kern="1200" dirty="0" err="1">
              <a:solidFill>
                <a:srgbClr val="FF0000"/>
              </a:solidFill>
            </a:rPr>
            <a:t>belirgin</a:t>
          </a:r>
          <a:r>
            <a:rPr lang="en-US" sz="2400" b="1" kern="1200" dirty="0">
              <a:solidFill>
                <a:srgbClr val="FF0000"/>
              </a:solidFill>
            </a:rPr>
            <a:t> placebo </a:t>
          </a:r>
          <a:r>
            <a:rPr lang="en-US" sz="2400" b="1" kern="1200" dirty="0" err="1">
              <a:solidFill>
                <a:srgbClr val="FF0000"/>
              </a:solidFill>
            </a:rPr>
            <a:t>etkisi</a:t>
          </a:r>
          <a:r>
            <a:rPr lang="en-US" sz="2400" b="1" kern="1200" dirty="0">
              <a:solidFill>
                <a:srgbClr val="FF0000"/>
              </a:solidFill>
            </a:rPr>
            <a:t> </a:t>
          </a:r>
          <a:r>
            <a:rPr lang="en-US" sz="2400" b="1" kern="1200" dirty="0" err="1">
              <a:solidFill>
                <a:srgbClr val="FF0000"/>
              </a:solidFill>
            </a:rPr>
            <a:t>nedeniyle</a:t>
          </a:r>
          <a:r>
            <a:rPr lang="en-US" sz="2400" b="1" kern="1200" dirty="0">
              <a:solidFill>
                <a:srgbClr val="FF0000"/>
              </a:solidFill>
            </a:rPr>
            <a:t> fark </a:t>
          </a:r>
          <a:r>
            <a:rPr lang="en-US" sz="2400" b="1" kern="1200" dirty="0" err="1">
              <a:solidFill>
                <a:srgbClr val="FF0000"/>
              </a:solidFill>
            </a:rPr>
            <a:t>görülmemiş</a:t>
          </a:r>
          <a:r>
            <a:rPr lang="en-US" sz="2400" b="1" kern="1200" dirty="0">
              <a:solidFill>
                <a:srgbClr val="FF0000"/>
              </a:solidFill>
            </a:rPr>
            <a:t> 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56910" y="3595079"/>
        <a:ext cx="5382034" cy="1051977"/>
      </dsp:txXfrm>
    </dsp:sp>
    <dsp:sp modelId="{45BF4BF3-B343-CA47-8997-AF634CDDE981}">
      <dsp:nvSpPr>
        <dsp:cNvPr id="0" name=""/>
        <dsp:cNvSpPr/>
      </dsp:nvSpPr>
      <dsp:spPr>
        <a:xfrm>
          <a:off x="0" y="4716525"/>
          <a:ext cx="5495854" cy="116579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Ciddi</a:t>
          </a:r>
          <a:r>
            <a:rPr lang="en-US" sz="2400" b="1" kern="1200" dirty="0"/>
            <a:t> </a:t>
          </a:r>
          <a:r>
            <a:rPr lang="en-US" sz="2400" b="1" kern="1200" dirty="0" err="1"/>
            <a:t>yan</a:t>
          </a:r>
          <a:r>
            <a:rPr lang="en-US" sz="2400" b="1" kern="1200" dirty="0"/>
            <a:t> </a:t>
          </a:r>
          <a:r>
            <a:rPr lang="en-US" sz="2400" b="1" kern="1200" dirty="0" err="1"/>
            <a:t>etki</a:t>
          </a:r>
          <a:r>
            <a:rPr lang="en-US" sz="2400" b="1" kern="1200" dirty="0"/>
            <a:t> </a:t>
          </a:r>
          <a:r>
            <a:rPr lang="en-US" sz="2400" b="1" kern="1200" dirty="0" err="1"/>
            <a:t>gözlenmemiş</a:t>
          </a:r>
          <a:endParaRPr lang="en-US" sz="2400" kern="1200" dirty="0"/>
        </a:p>
      </dsp:txBody>
      <dsp:txXfrm>
        <a:off x="56910" y="4773435"/>
        <a:ext cx="5382034" cy="10519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395BB-7B9B-E047-B8DB-BE8DB4D8FF0A}">
      <dsp:nvSpPr>
        <dsp:cNvPr id="0" name=""/>
        <dsp:cNvSpPr/>
      </dsp:nvSpPr>
      <dsp:spPr>
        <a:xfrm>
          <a:off x="0" y="79644"/>
          <a:ext cx="5495854" cy="12866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MAS hastalarında purinerjik üretelyal salınım artar uyaranı ATP upregüle olur</a:t>
          </a:r>
        </a:p>
      </dsp:txBody>
      <dsp:txXfrm>
        <a:off x="62808" y="142452"/>
        <a:ext cx="5370238" cy="1161018"/>
      </dsp:txXfrm>
    </dsp:sp>
    <dsp:sp modelId="{75A679CF-0BE5-DD4D-BC82-C7762000EBC7}">
      <dsp:nvSpPr>
        <dsp:cNvPr id="0" name=""/>
        <dsp:cNvSpPr/>
      </dsp:nvSpPr>
      <dsp:spPr>
        <a:xfrm>
          <a:off x="0" y="1432518"/>
          <a:ext cx="5495854" cy="1286634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AF-219 antagonist P2X3-containing receptors</a:t>
          </a:r>
        </a:p>
      </dsp:txBody>
      <dsp:txXfrm>
        <a:off x="62808" y="1495326"/>
        <a:ext cx="5370238" cy="1161018"/>
      </dsp:txXfrm>
    </dsp:sp>
    <dsp:sp modelId="{A511A8D2-F7C6-1E44-84DA-4455EC6596C3}">
      <dsp:nvSpPr>
        <dsp:cNvPr id="0" name=""/>
        <dsp:cNvSpPr/>
      </dsp:nvSpPr>
      <dsp:spPr>
        <a:xfrm>
          <a:off x="0" y="2785393"/>
          <a:ext cx="5495854" cy="128663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36 hasta, 38 placebo grup</a:t>
          </a:r>
        </a:p>
      </dsp:txBody>
      <dsp:txXfrm>
        <a:off x="62808" y="2848201"/>
        <a:ext cx="5370238" cy="1161018"/>
      </dsp:txXfrm>
    </dsp:sp>
    <dsp:sp modelId="{F1A3B80B-3DD5-1142-A9BE-56AF4DDC6503}">
      <dsp:nvSpPr>
        <dsp:cNvPr id="0" name=""/>
        <dsp:cNvSpPr/>
      </dsp:nvSpPr>
      <dsp:spPr>
        <a:xfrm>
          <a:off x="0" y="4138267"/>
          <a:ext cx="5495854" cy="128663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4 hafta sonra plaseboya oranla ağrı skorlarında, sıkışma yakınmalarında düzelme </a:t>
          </a:r>
        </a:p>
      </dsp:txBody>
      <dsp:txXfrm>
        <a:off x="62808" y="4201075"/>
        <a:ext cx="5370238" cy="1161018"/>
      </dsp:txXfrm>
    </dsp:sp>
    <dsp:sp modelId="{F2F52893-9164-FE4E-90DA-FD288DA6CBD5}">
      <dsp:nvSpPr>
        <dsp:cNvPr id="0" name=""/>
        <dsp:cNvSpPr/>
      </dsp:nvSpPr>
      <dsp:spPr>
        <a:xfrm>
          <a:off x="0" y="5424901"/>
          <a:ext cx="5495854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9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Moldwin R et al., ICS 2015</a:t>
          </a:r>
        </a:p>
      </dsp:txBody>
      <dsp:txXfrm>
        <a:off x="0" y="5424901"/>
        <a:ext cx="5495854" cy="380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1078B-DA38-BB4E-895E-DEE6D9D203F7}">
      <dsp:nvSpPr>
        <dsp:cNvPr id="0" name=""/>
        <dsp:cNvSpPr/>
      </dsp:nvSpPr>
      <dsp:spPr>
        <a:xfrm>
          <a:off x="0" y="378163"/>
          <a:ext cx="5495854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kern="1200" dirty="0" err="1"/>
            <a:t>Sildenafil</a:t>
          </a:r>
          <a:r>
            <a:rPr lang="tr-TR" sz="4100" kern="1200" dirty="0"/>
            <a:t> etki, </a:t>
          </a:r>
          <a:r>
            <a:rPr lang="tr-TR" sz="4100" kern="1200" dirty="0" err="1"/>
            <a:t>mekanızması</a:t>
          </a:r>
          <a:r>
            <a:rPr lang="tr-TR" sz="4100" kern="1200" dirty="0"/>
            <a:t> bilinmiyor</a:t>
          </a:r>
          <a:endParaRPr lang="en-US" sz="4100" kern="1200" dirty="0"/>
        </a:p>
      </dsp:txBody>
      <dsp:txXfrm>
        <a:off x="79618" y="457781"/>
        <a:ext cx="5336618" cy="1471744"/>
      </dsp:txXfrm>
    </dsp:sp>
    <dsp:sp modelId="{B8FA0056-4323-1247-AB18-7151D97C80D8}">
      <dsp:nvSpPr>
        <dsp:cNvPr id="0" name=""/>
        <dsp:cNvSpPr/>
      </dsp:nvSpPr>
      <dsp:spPr>
        <a:xfrm>
          <a:off x="0" y="2127223"/>
          <a:ext cx="5495854" cy="16309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24 hasta sildenafil 25 mg, 24 placebo, 3 ay</a:t>
          </a:r>
        </a:p>
      </dsp:txBody>
      <dsp:txXfrm>
        <a:off x="79618" y="2206841"/>
        <a:ext cx="5336618" cy="1471744"/>
      </dsp:txXfrm>
    </dsp:sp>
    <dsp:sp modelId="{A494FEF6-51E4-CD49-B767-6BB078114FF1}">
      <dsp:nvSpPr>
        <dsp:cNvPr id="0" name=""/>
        <dsp:cNvSpPr/>
      </dsp:nvSpPr>
      <dsp:spPr>
        <a:xfrm>
          <a:off x="0" y="3876283"/>
          <a:ext cx="5495854" cy="16309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Sildenafil grubunda belirgin düzelme. </a:t>
          </a:r>
        </a:p>
      </dsp:txBody>
      <dsp:txXfrm>
        <a:off x="79618" y="3955901"/>
        <a:ext cx="5336618" cy="1471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8B09C-46C3-4262-A233-E48841FC0D3F}">
      <dsp:nvSpPr>
        <dsp:cNvPr id="0" name=""/>
        <dsp:cNvSpPr/>
      </dsp:nvSpPr>
      <dsp:spPr>
        <a:xfrm>
          <a:off x="0" y="718"/>
          <a:ext cx="5495854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54F58-4201-4B82-90A8-9D7B2D935A03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AEE02-9F2A-4A2E-958B-C282850322E3}">
      <dsp:nvSpPr>
        <dsp:cNvPr id="0" name=""/>
        <dsp:cNvSpPr/>
      </dsp:nvSpPr>
      <dsp:spPr>
        <a:xfrm>
          <a:off x="1941716" y="718"/>
          <a:ext cx="355413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14 hasta , haftada 1 uygulama, 4 hafta </a:t>
          </a:r>
        </a:p>
      </dsp:txBody>
      <dsp:txXfrm>
        <a:off x="1941716" y="718"/>
        <a:ext cx="3554137" cy="1681139"/>
      </dsp:txXfrm>
    </dsp:sp>
    <dsp:sp modelId="{C29A597A-2789-4F15-81DC-905CF4D53F7B}">
      <dsp:nvSpPr>
        <dsp:cNvPr id="0" name=""/>
        <dsp:cNvSpPr/>
      </dsp:nvSpPr>
      <dsp:spPr>
        <a:xfrm>
          <a:off x="0" y="2102143"/>
          <a:ext cx="5495854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EF418-82FE-4EA9-9031-CA75AE19D0BA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F3652-37D6-46F1-9E90-2FACE34F9A3F}">
      <dsp:nvSpPr>
        <dsp:cNvPr id="0" name=""/>
        <dsp:cNvSpPr/>
      </dsp:nvSpPr>
      <dsp:spPr>
        <a:xfrm>
          <a:off x="1941716" y="2102143"/>
          <a:ext cx="355413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Yan etki görülmemiş</a:t>
          </a:r>
        </a:p>
      </dsp:txBody>
      <dsp:txXfrm>
        <a:off x="1941716" y="2102143"/>
        <a:ext cx="3554137" cy="1681139"/>
      </dsp:txXfrm>
    </dsp:sp>
    <dsp:sp modelId="{5E51CC91-FEDF-40CB-99A8-6CF654E955CB}">
      <dsp:nvSpPr>
        <dsp:cNvPr id="0" name=""/>
        <dsp:cNvSpPr/>
      </dsp:nvSpPr>
      <dsp:spPr>
        <a:xfrm>
          <a:off x="0" y="4203567"/>
          <a:ext cx="5495854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52EE9-1CD8-451B-9A08-B60B0075EE09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A3045-2295-46D3-A84C-9A3771A1324F}">
      <dsp:nvSpPr>
        <dsp:cNvPr id="0" name=""/>
        <dsp:cNvSpPr/>
      </dsp:nvSpPr>
      <dsp:spPr>
        <a:xfrm>
          <a:off x="1941716" y="4203567"/>
          <a:ext cx="355413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Ağrı, sıkışma ve diğer yakınmalarda düzelme</a:t>
          </a:r>
        </a:p>
      </dsp:txBody>
      <dsp:txXfrm>
        <a:off x="1941716" y="4203567"/>
        <a:ext cx="355413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868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692150"/>
            <a:ext cx="512445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612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EBDC7-2C6C-A64B-AB87-78153857A3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3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1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08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5381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73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6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5CED7-46C1-234C-AC33-17848C382A7B}" type="datetime1">
              <a:rPr lang="tr-TR" noProof="0" smtClean="0"/>
              <a:t>4.04.2020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6520259"/>
            <a:ext cx="3471863" cy="365125"/>
          </a:xfrm>
        </p:spPr>
        <p:txBody>
          <a:bodyPr/>
          <a:lstStyle/>
          <a:p>
            <a:pPr>
              <a:defRPr/>
            </a:pPr>
            <a:r>
              <a:rPr lang="en-US" noProof="0"/>
              <a:t>ÜCD , Ege Şubesi, 20 Şubat 2010, İzmir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DBCDF-161B-594F-962B-C5657E118980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C71C7C-5B91-B94C-B083-A6B2CC7C571E}" type="datetime1">
              <a:rPr lang="tr-TR" smtClean="0"/>
              <a:t>4.04.2020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ÜCD , Ege Şubesi, 20 Şubat 2010, İzmir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AC7836-8597-3C41-8434-6857AFDBC028}" type="datetime1">
              <a:rPr lang="tr-TR" smtClean="0"/>
              <a:t>4.04.2020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ÜCD , Ege Şubesi, 20 Şubat 2010, İzmir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53AE6F-6B89-DA40-B780-A23D705F20B2}" type="datetime1">
              <a:rPr lang="tr-TR" smtClean="0"/>
              <a:t>4.04.2020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ÜCD , Ege Şubesi, 20 Şubat 2010, İzmir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C26EA-D582-D446-829A-8DE2DC3F51B3}" type="datetime1">
              <a:rPr lang="tr-TR" smtClean="0"/>
              <a:t>4.04.2020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ÜCD , Ege Şubesi, 20 Şubat 2010, İzmir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611503-921A-7C47-ACB9-6853CC92165F}" type="datetime1">
              <a:rPr lang="tr-TR" smtClean="0"/>
              <a:t>4.04.2020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ÜCD , Ege Şubesi, 20 Şubat 2010, İzmir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C0DDA-9B09-F34E-8610-B8F9B7CB8854}" type="datetime1">
              <a:rPr lang="tr-TR" smtClean="0"/>
              <a:t>4.04.2020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ÜCD , Ege Şubesi, 20 Şubat 2010, İzmir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43994-C28E-F64F-B3B8-EC4FCA6D8146}" type="datetime1">
              <a:rPr lang="tr-TR" smtClean="0"/>
              <a:t>4.04.2020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ÜCD , Ege Şubesi, 20 Şubat 2010, İzmir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72E81-CC2A-7144-BF56-8CD3CDDECBA9}" type="datetime1">
              <a:rPr lang="tr-TR" smtClean="0"/>
              <a:t>4.04.2020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ÜCD , Ege Şubesi, 20 Şubat 2010, İzmir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851B9-4999-534C-BA6F-4A2FE762BA46}" type="datetime1">
              <a:rPr lang="tr-TR" smtClean="0"/>
              <a:t>4.04.2020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ÜCD , Ege Şubesi, 20 Şubat 2010, İzmir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F4C07-8FFC-5B46-A52E-9EC8FB72DDD9}" type="datetime1">
              <a:rPr lang="tr-TR" smtClean="0"/>
              <a:t>4.04.2020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ÜCD , Ege Şubesi, 20 Şubat 2010, İzmir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65127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F297D0-4FB0-054B-B282-6CDDA139DF44}" type="datetime1">
              <a:rPr lang="tr-TR" noProof="0" smtClean="0"/>
              <a:t>4.04.2020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448251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noProof="0"/>
              <a:t>ÜCD , Ege Şubesi, 20 Şubat 2010, İzmir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14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949" y="332656"/>
            <a:ext cx="4824534" cy="4123272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 err="1"/>
              <a:t>Mesane</a:t>
            </a:r>
            <a:r>
              <a:rPr lang="en-US" sz="4400" dirty="0"/>
              <a:t> </a:t>
            </a:r>
            <a:r>
              <a:rPr lang="en-US" sz="4400" dirty="0" err="1"/>
              <a:t>Ağrı</a:t>
            </a:r>
            <a:r>
              <a:rPr lang="en-US" sz="4400" dirty="0"/>
              <a:t> </a:t>
            </a:r>
            <a:r>
              <a:rPr lang="en-US" sz="4400" dirty="0" err="1"/>
              <a:t>Sendromu</a:t>
            </a:r>
            <a:br>
              <a:rPr lang="en-US" sz="4400" dirty="0"/>
            </a:br>
            <a:r>
              <a:rPr lang="en-US" sz="4400" dirty="0" err="1"/>
              <a:t>Tedavide</a:t>
            </a:r>
            <a:r>
              <a:rPr lang="en-US" sz="4400" dirty="0"/>
              <a:t> </a:t>
            </a:r>
            <a:r>
              <a:rPr lang="en-US" sz="4400" dirty="0" err="1"/>
              <a:t>Yenilikler</a:t>
            </a:r>
            <a:br>
              <a:rPr lang="en-US" sz="4400" dirty="0"/>
            </a:br>
            <a:endParaRPr lang="en-US" sz="4400" noProof="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77EC6E-060E-2D49-8654-0F49CD07E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48" y="4901783"/>
            <a:ext cx="4824535" cy="1316137"/>
          </a:xfrm>
          <a:noFill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tr-TR" sz="2000" dirty="0" err="1"/>
              <a:t>Prof</a:t>
            </a:r>
            <a:r>
              <a:rPr lang="tr-TR" sz="2000" dirty="0"/>
              <a:t> </a:t>
            </a:r>
            <a:r>
              <a:rPr lang="tr-TR" sz="2000" dirty="0" err="1"/>
              <a:t>Dr</a:t>
            </a:r>
            <a:r>
              <a:rPr lang="tr-TR" sz="2000" dirty="0"/>
              <a:t> Zafer Aybek </a:t>
            </a:r>
          </a:p>
          <a:p>
            <a:pPr fontAlgn="auto">
              <a:spcAft>
                <a:spcPts val="0"/>
              </a:spcAft>
            </a:pPr>
            <a:r>
              <a:rPr lang="tr-TR" sz="2000" dirty="0"/>
              <a:t>Pamukkale Üniversitesi Tıp Fakültesi</a:t>
            </a:r>
          </a:p>
          <a:p>
            <a:pPr fontAlgn="auto">
              <a:spcAft>
                <a:spcPts val="0"/>
              </a:spcAft>
            </a:pPr>
            <a:r>
              <a:rPr lang="tr-TR" sz="2000" dirty="0"/>
              <a:t>Üroloji AD</a:t>
            </a:r>
          </a:p>
          <a:p>
            <a:pPr fontAlgn="auto">
              <a:spcAft>
                <a:spcPts val="0"/>
              </a:spcAft>
            </a:pPr>
            <a:endParaRPr lang="tr-TR" sz="1700" dirty="0"/>
          </a:p>
        </p:txBody>
      </p:sp>
      <p:pic>
        <p:nvPicPr>
          <p:cNvPr id="11" name="Picture 4" descr="nesne, kayak, kar içeren bir resim&#10;&#10;Açıklama otomatik olarak oluşturuldu">
            <a:extLst>
              <a:ext uri="{FF2B5EF4-FFF2-40B4-BE49-F238E27FC236}">
                <a16:creationId xmlns:a16="http://schemas.microsoft.com/office/drawing/2014/main" id="{4E38E578-C3DF-4F50-85B9-BBBF152DA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90" r="18067" b="-1"/>
          <a:stretch/>
        </p:blipFill>
        <p:spPr>
          <a:xfrm>
            <a:off x="5143499" y="10"/>
            <a:ext cx="5151646" cy="6857990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11C82F-8EDE-F344-BC9B-AF8AEFBD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2B315-AFA1-8A4D-9534-BA30226AA579}" type="datetime1">
              <a:rPr lang="tr-TR" noProof="0" smtClean="0"/>
              <a:t>4.04.2020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818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>
            <a:extLst>
              <a:ext uri="{FF2B5EF4-FFF2-40B4-BE49-F238E27FC236}">
                <a16:creationId xmlns:a16="http://schemas.microsoft.com/office/drawing/2014/main" id="{F9463B8F-C547-5146-A3EA-AFC0E04C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0" y="188641"/>
            <a:ext cx="9116789" cy="1502050"/>
          </a:xfrm>
        </p:spPr>
        <p:txBody>
          <a:bodyPr>
            <a:normAutofit fontScale="90000"/>
          </a:bodyPr>
          <a:lstStyle/>
          <a:p>
            <a:pPr algn="ctr"/>
            <a:br>
              <a:rPr lang="tr-TR" sz="4000" dirty="0"/>
            </a:br>
            <a:r>
              <a:rPr lang="tr-TR" sz="4000" dirty="0"/>
              <a:t>EAU </a:t>
            </a:r>
            <a:r>
              <a:rPr lang="tr-TR" sz="4000" dirty="0" err="1"/>
              <a:t>Guidelines</a:t>
            </a:r>
            <a:r>
              <a:rPr lang="tr-TR" sz="4000" dirty="0"/>
              <a:t> on </a:t>
            </a:r>
            <a:r>
              <a:rPr lang="tr-TR" sz="4000" dirty="0" err="1"/>
              <a:t>Chronic</a:t>
            </a:r>
            <a:r>
              <a:rPr lang="tr-TR" sz="4000" dirty="0"/>
              <a:t> </a:t>
            </a:r>
            <a:r>
              <a:rPr lang="tr-TR" sz="4000" dirty="0" err="1"/>
              <a:t>Pelvic</a:t>
            </a:r>
            <a:r>
              <a:rPr lang="tr-TR" sz="4000" dirty="0"/>
              <a:t> </a:t>
            </a:r>
            <a:r>
              <a:rPr lang="tr-TR" sz="4000" dirty="0" err="1"/>
              <a:t>Pain</a:t>
            </a:r>
            <a:r>
              <a:rPr lang="tr-TR" sz="4000" dirty="0"/>
              <a:t>, 2019 </a:t>
            </a:r>
            <a:br>
              <a:rPr lang="tr-TR" dirty="0"/>
            </a:br>
            <a:r>
              <a:rPr lang="tr-TR" dirty="0"/>
              <a:t>Öneriler</a:t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17" name="İçerik Yer Tutucusu 16">
            <a:extLst>
              <a:ext uri="{FF2B5EF4-FFF2-40B4-BE49-F238E27FC236}">
                <a16:creationId xmlns:a16="http://schemas.microsoft.com/office/drawing/2014/main" id="{A9F6ADF6-0DE1-EE4C-B0D4-33DDCA074DD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4039611"/>
              </p:ext>
            </p:extLst>
          </p:nvPr>
        </p:nvGraphicFramePr>
        <p:xfrm>
          <a:off x="5143500" y="1825625"/>
          <a:ext cx="468052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804">
                  <a:extLst>
                    <a:ext uri="{9D8B030D-6E8A-4147-A177-3AD203B41FA5}">
                      <a16:colId xmlns:a16="http://schemas.microsoft.com/office/drawing/2014/main" val="2349797557"/>
                    </a:ext>
                  </a:extLst>
                </a:gridCol>
                <a:gridCol w="2307716">
                  <a:extLst>
                    <a:ext uri="{9D8B030D-6E8A-4147-A177-3AD203B41FA5}">
                      <a16:colId xmlns:a16="http://schemas.microsoft.com/office/drawing/2014/main" val="233959402"/>
                    </a:ext>
                  </a:extLst>
                </a:gridCol>
              </a:tblGrid>
              <a:tr h="808317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Daha </a:t>
                      </a:r>
                      <a:r>
                        <a:rPr lang="tr-TR" dirty="0" err="1">
                          <a:solidFill>
                            <a:schemeClr val="bg1"/>
                          </a:solidFill>
                        </a:rPr>
                        <a:t>invaziv</a:t>
                      </a:r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 tedavilerden önce </a:t>
                      </a:r>
                      <a:r>
                        <a:rPr lang="tr-TR" dirty="0" err="1">
                          <a:solidFill>
                            <a:schemeClr val="bg1"/>
                          </a:solidFill>
                        </a:rPr>
                        <a:t>intravezikal</a:t>
                      </a:r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</a:rPr>
                        <a:t>hyaluronik</a:t>
                      </a:r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 asit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Zayıf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85830"/>
                  </a:ext>
                </a:extLst>
              </a:tr>
              <a:tr h="994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Daha </a:t>
                      </a:r>
                      <a:r>
                        <a:rPr lang="tr-TR" dirty="0" err="1">
                          <a:solidFill>
                            <a:schemeClr val="bg1"/>
                          </a:solidFill>
                        </a:rPr>
                        <a:t>invaziv</a:t>
                      </a:r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 tedavilerden önce </a:t>
                      </a:r>
                      <a:r>
                        <a:rPr lang="tr-TR" dirty="0" err="1">
                          <a:solidFill>
                            <a:schemeClr val="bg1"/>
                          </a:solidFill>
                        </a:rPr>
                        <a:t>intravezikal</a:t>
                      </a:r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</a:rPr>
                        <a:t>kondroitin</a:t>
                      </a:r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 sülfat</a:t>
                      </a:r>
                    </a:p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Zayıf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861348"/>
                  </a:ext>
                </a:extLst>
              </a:tr>
              <a:tr h="808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Daha </a:t>
                      </a:r>
                      <a:r>
                        <a:rPr lang="tr-TR" dirty="0" err="1">
                          <a:solidFill>
                            <a:schemeClr val="bg1"/>
                          </a:solidFill>
                        </a:rPr>
                        <a:t>invaziv</a:t>
                      </a:r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 tedavilerden önce </a:t>
                      </a:r>
                      <a:r>
                        <a:rPr lang="tr-TR" dirty="0" err="1">
                          <a:solidFill>
                            <a:schemeClr val="bg1"/>
                          </a:solidFill>
                        </a:rPr>
                        <a:t>intravezikal</a:t>
                      </a:r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dirty="0" err="1">
                          <a:solidFill>
                            <a:schemeClr val="tx1"/>
                          </a:solidFill>
                        </a:rPr>
                        <a:t>heparin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Zayıf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211558"/>
                  </a:ext>
                </a:extLst>
              </a:tr>
            </a:tbl>
          </a:graphicData>
        </a:graphic>
      </p:graphicFrame>
      <p:graphicFrame>
        <p:nvGraphicFramePr>
          <p:cNvPr id="16" name="İçerik Yer Tutucusu 15">
            <a:extLst>
              <a:ext uri="{FF2B5EF4-FFF2-40B4-BE49-F238E27FC236}">
                <a16:creationId xmlns:a16="http://schemas.microsoft.com/office/drawing/2014/main" id="{7D15D5C5-F6D6-1749-BDD1-3A9B24AD429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8531563"/>
              </p:ext>
            </p:extLst>
          </p:nvPr>
        </p:nvGraphicFramePr>
        <p:xfrm>
          <a:off x="462980" y="1825625"/>
          <a:ext cx="4615434" cy="384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717">
                  <a:extLst>
                    <a:ext uri="{9D8B030D-6E8A-4147-A177-3AD203B41FA5}">
                      <a16:colId xmlns:a16="http://schemas.microsoft.com/office/drawing/2014/main" val="4107681610"/>
                    </a:ext>
                  </a:extLst>
                </a:gridCol>
                <a:gridCol w="2307717">
                  <a:extLst>
                    <a:ext uri="{9D8B030D-6E8A-4147-A177-3AD203B41FA5}">
                      <a16:colId xmlns:a16="http://schemas.microsoft.com/office/drawing/2014/main" val="1947061146"/>
                    </a:ext>
                  </a:extLst>
                </a:gridCol>
              </a:tblGrid>
              <a:tr h="669295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Alt </a:t>
                      </a:r>
                      <a:r>
                        <a:rPr lang="tr-TR" dirty="0" err="1">
                          <a:solidFill>
                            <a:schemeClr val="bg1"/>
                          </a:solidFill>
                        </a:rPr>
                        <a:t>tiplendirmeden</a:t>
                      </a:r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 sonra tedavi önerin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Güçlü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33329"/>
                  </a:ext>
                </a:extLst>
              </a:tr>
              <a:tr h="669295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Çok yönlü tedavi düşünün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Güçlü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87810"/>
                  </a:ext>
                </a:extLst>
              </a:tr>
              <a:tr h="387766">
                <a:tc>
                  <a:txBody>
                    <a:bodyPr/>
                    <a:lstStyle/>
                    <a:p>
                      <a:r>
                        <a:rPr lang="tr-TR" dirty="0" err="1">
                          <a:solidFill>
                            <a:schemeClr val="bg1"/>
                          </a:solidFill>
                        </a:rPr>
                        <a:t>Amitriptilin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Güçlü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05361"/>
                  </a:ext>
                </a:extLst>
              </a:tr>
              <a:tr h="387766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PPS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Güçlü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323095"/>
                  </a:ext>
                </a:extLst>
              </a:tr>
              <a:tr h="387766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TUR  (MAS TİP 3)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Güçlü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42209"/>
                  </a:ext>
                </a:extLst>
              </a:tr>
              <a:tr h="669295">
                <a:tc>
                  <a:txBody>
                    <a:bodyPr/>
                    <a:lstStyle/>
                    <a:p>
                      <a:r>
                        <a:rPr lang="tr-TR" dirty="0" err="1">
                          <a:solidFill>
                            <a:schemeClr val="bg1"/>
                          </a:solidFill>
                        </a:rPr>
                        <a:t>İntravezikal</a:t>
                      </a:r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 tedaviler başarısız olursa </a:t>
                      </a:r>
                      <a:r>
                        <a:rPr lang="tr-TR" dirty="0">
                          <a:solidFill>
                            <a:srgbClr val="FF0000"/>
                          </a:solidFill>
                        </a:rPr>
                        <a:t>BTX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Güçlü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72855"/>
                  </a:ext>
                </a:extLst>
              </a:tr>
              <a:tr h="669295">
                <a:tc>
                  <a:txBody>
                    <a:bodyPr/>
                    <a:lstStyle/>
                    <a:p>
                      <a:r>
                        <a:rPr lang="tr-TR" dirty="0" err="1">
                          <a:solidFill>
                            <a:schemeClr val="bg1"/>
                          </a:solidFill>
                        </a:rPr>
                        <a:t>Ablative</a:t>
                      </a:r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 cerrahi son seçenek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Güçlü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771995"/>
                  </a:ext>
                </a:extLst>
              </a:tr>
            </a:tbl>
          </a:graphicData>
        </a:graphic>
      </p:graphicFrame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56DBE48-8C38-E644-A612-C553043E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18EF1-8924-E04B-8082-946E27C79DE1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4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0063EA6-6158-A74F-8595-7D4BBDD694A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-1" b="624"/>
          <a:stretch/>
        </p:blipFill>
        <p:spPr>
          <a:xfrm rot="5400000">
            <a:off x="1714500" y="-1714500"/>
            <a:ext cx="6858000" cy="10287000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6AC3B23-217E-8342-A266-C14891A2A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2397-895C-4946-9D15-B740986620B0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5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09CDD-E9F1-4161-9C4C-3BB90D622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844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4A1E5C29-03CB-584A-83D0-D1A6E7736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" y="834380"/>
            <a:ext cx="5073102" cy="4611756"/>
          </a:xfrm>
        </p:spPr>
        <p:txBody>
          <a:bodyPr>
            <a:normAutofit/>
          </a:bodyPr>
          <a:lstStyle/>
          <a:p>
            <a:pPr algn="ctr"/>
            <a:r>
              <a:rPr lang="tr-TR" sz="2400" dirty="0" err="1">
                <a:solidFill>
                  <a:srgbClr val="C00000"/>
                </a:solidFill>
              </a:rPr>
              <a:t>Comparison</a:t>
            </a:r>
            <a:r>
              <a:rPr lang="tr-TR" sz="2400" dirty="0">
                <a:solidFill>
                  <a:srgbClr val="C00000"/>
                </a:solidFill>
              </a:rPr>
              <a:t> of </a:t>
            </a:r>
            <a:r>
              <a:rPr lang="tr-TR" sz="2400" dirty="0" err="1">
                <a:solidFill>
                  <a:srgbClr val="C00000"/>
                </a:solidFill>
              </a:rPr>
              <a:t>the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Efficacy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Between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Transurethral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Coagulation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and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Transurethral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Resection</a:t>
            </a:r>
            <a:r>
              <a:rPr lang="tr-TR" sz="2400" dirty="0"/>
              <a:t> of </a:t>
            </a:r>
            <a:r>
              <a:rPr lang="tr-TR" sz="2400" dirty="0" err="1"/>
              <a:t>Hunner</a:t>
            </a:r>
            <a:r>
              <a:rPr lang="tr-TR" sz="2400" dirty="0"/>
              <a:t> </a:t>
            </a:r>
            <a:r>
              <a:rPr lang="tr-TR" sz="2400" dirty="0" err="1"/>
              <a:t>Lesion</a:t>
            </a:r>
            <a:r>
              <a:rPr lang="tr-TR" sz="2400" dirty="0"/>
              <a:t> in </a:t>
            </a:r>
            <a:r>
              <a:rPr lang="tr-TR" sz="2400" dirty="0" err="1"/>
              <a:t>Interstitial</a:t>
            </a:r>
            <a:r>
              <a:rPr lang="tr-TR" sz="2400" dirty="0"/>
              <a:t> </a:t>
            </a:r>
            <a:r>
              <a:rPr lang="tr-TR" sz="2400" dirty="0" err="1"/>
              <a:t>Cystitis</a:t>
            </a:r>
            <a:r>
              <a:rPr lang="tr-TR" sz="2400" dirty="0"/>
              <a:t>/</a:t>
            </a:r>
            <a:r>
              <a:rPr lang="tr-TR" sz="2400" dirty="0" err="1"/>
              <a:t>Bladder</a:t>
            </a:r>
            <a:r>
              <a:rPr lang="tr-TR" sz="2400" dirty="0"/>
              <a:t> </a:t>
            </a:r>
            <a:r>
              <a:rPr lang="tr-TR" sz="2400" dirty="0" err="1"/>
              <a:t>Pain</a:t>
            </a:r>
            <a:r>
              <a:rPr lang="tr-TR" sz="2400" dirty="0"/>
              <a:t> </a:t>
            </a:r>
            <a:r>
              <a:rPr lang="tr-TR" sz="2400" dirty="0" err="1"/>
              <a:t>Syndrome</a:t>
            </a:r>
            <a:r>
              <a:rPr lang="tr-TR" sz="2400" dirty="0"/>
              <a:t> </a:t>
            </a:r>
            <a:r>
              <a:rPr lang="tr-TR" sz="2400" dirty="0" err="1"/>
              <a:t>Patients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5137AC1-DA53-41AA-B4AF-9BF387521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72463" y="1070835"/>
            <a:ext cx="580292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673B5126-9DC3-4DD9-B4E6-49D02D517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71925" y="803186"/>
            <a:ext cx="345407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682F853-F46C-4946-BE12-9C264513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142158" y="804101"/>
            <a:ext cx="447120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BEA90FA-45BC-964B-8998-70F04FF59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433" y="1184745"/>
            <a:ext cx="3990166" cy="4519104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FEFFFF"/>
                </a:solidFill>
              </a:rPr>
              <a:t>Etki ve tekrarlama periyodu açısından </a:t>
            </a:r>
            <a:r>
              <a:rPr lang="tr-TR" dirty="0" err="1">
                <a:solidFill>
                  <a:srgbClr val="FEFFFF"/>
                </a:solidFill>
              </a:rPr>
              <a:t>Hunner</a:t>
            </a:r>
            <a:r>
              <a:rPr lang="tr-TR" dirty="0">
                <a:solidFill>
                  <a:srgbClr val="FEFFFF"/>
                </a:solidFill>
              </a:rPr>
              <a:t> ülserine TUR veya </a:t>
            </a:r>
            <a:r>
              <a:rPr lang="tr-TR" dirty="0" err="1">
                <a:solidFill>
                  <a:srgbClr val="FEFFFF"/>
                </a:solidFill>
              </a:rPr>
              <a:t>koterizasyon</a:t>
            </a:r>
            <a:r>
              <a:rPr lang="tr-TR" dirty="0">
                <a:solidFill>
                  <a:srgbClr val="FEFFFF"/>
                </a:solidFill>
              </a:rPr>
              <a:t> yapılmasının farkı olmadığı gösterilmiş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A84D1BA-372E-2D48-8EDF-AC5DA5BB48E8}"/>
              </a:ext>
            </a:extLst>
          </p:cNvPr>
          <p:cNvSpPr txBox="1"/>
          <p:nvPr/>
        </p:nvSpPr>
        <p:spPr>
          <a:xfrm>
            <a:off x="6727676" y="64533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B7EDF037-3375-9448-8D34-BBF6E705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" y="5274092"/>
            <a:ext cx="4485536" cy="397509"/>
          </a:xfrm>
          <a:prstGeom prst="rect">
            <a:avLst/>
          </a:prstGeom>
        </p:spPr>
      </p:pic>
      <p:sp>
        <p:nvSpPr>
          <p:cNvPr id="9" name="Veri Yer Tutucusu 8">
            <a:extLst>
              <a:ext uri="{FF2B5EF4-FFF2-40B4-BE49-F238E27FC236}">
                <a16:creationId xmlns:a16="http://schemas.microsoft.com/office/drawing/2014/main" id="{EDE1D795-8645-D149-B06E-EC9B9DD3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66B724-E5D0-0A4B-B28A-3AB42EC27760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6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366" y="4572000"/>
            <a:ext cx="5955447" cy="1964266"/>
          </a:xfrm>
          <a:prstGeom prst="rect">
            <a:avLst/>
          </a:prstGeom>
          <a:solidFill>
            <a:srgbClr val="753A2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9E74BE-B30A-7E4A-A761-A3C22CDADE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341" y="4767072"/>
            <a:ext cx="5563846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>
                <a:solidFill>
                  <a:srgbClr val="FFFFFF"/>
                </a:solidFill>
              </a:rPr>
              <a:t>Pigmentary maculopathy associated with chronic exposure to PPS</a:t>
            </a:r>
          </a:p>
        </p:txBody>
      </p:sp>
      <p:pic>
        <p:nvPicPr>
          <p:cNvPr id="18" name="İçerik Yer Tutucusu 3" descr="bina, oda, oturma, fotoğraf içeren bir resim&#10;&#10;Açıklama otomatik olarak oluşturuldu">
            <a:extLst>
              <a:ext uri="{FF2B5EF4-FFF2-40B4-BE49-F238E27FC236}">
                <a16:creationId xmlns:a16="http://schemas.microsoft.com/office/drawing/2014/main" id="{BD42FDCA-1EFD-A74E-94A2-6E9002371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16" r="1" b="1"/>
          <a:stretch/>
        </p:blipFill>
        <p:spPr>
          <a:xfrm>
            <a:off x="276367" y="321733"/>
            <a:ext cx="5955446" cy="41073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7365" y="321732"/>
            <a:ext cx="365817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D309FC-360D-2448-B212-5DB4DD687D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83660" y="917725"/>
            <a:ext cx="3080701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err="1">
                <a:solidFill>
                  <a:srgbClr val="FFFFFF"/>
                </a:solidFill>
              </a:rPr>
              <a:t>Sık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görülen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şikayetler</a:t>
            </a:r>
            <a:endParaRPr lang="en-US" sz="2400" dirty="0">
              <a:solidFill>
                <a:srgbClr val="FFFFFF"/>
              </a:solidFill>
            </a:endParaRPr>
          </a:p>
          <a:p>
            <a:pPr lvl="1"/>
            <a:r>
              <a:rPr lang="en-US" dirty="0" err="1">
                <a:solidFill>
                  <a:srgbClr val="FFFFFF"/>
                </a:solidFill>
              </a:rPr>
              <a:t>Okumada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zorluk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err="1">
                <a:solidFill>
                  <a:srgbClr val="FFFFFF"/>
                </a:solidFill>
              </a:rPr>
              <a:t>Karanlığa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uyumda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zorluk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4797FCD-5A08-544F-A299-22506A0A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DCB1B-2DB4-4745-B4D4-2A242AA9E731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98938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aşlık 9">
            <a:extLst>
              <a:ext uri="{FF2B5EF4-FFF2-40B4-BE49-F238E27FC236}">
                <a16:creationId xmlns:a16="http://schemas.microsoft.com/office/drawing/2014/main" id="{11244BA5-B1FE-DA4A-B223-C9450A19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92" y="1487272"/>
            <a:ext cx="2314575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endParaRPr lang="tr-TR" sz="2400">
              <a:solidFill>
                <a:srgbClr val="FFFFFF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26FAB28-24E3-3C4C-80A1-B88F8AC45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568" y="1933953"/>
            <a:ext cx="6065043" cy="1849838"/>
          </a:xfrm>
          <a:prstGeom prst="rect">
            <a:avLst/>
          </a:prstGeo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822D20B-B008-F24C-A78B-FDC547510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292" y="4149080"/>
            <a:ext cx="6201319" cy="2027883"/>
          </a:xfrm>
        </p:spPr>
        <p:txBody>
          <a:bodyPr>
            <a:normAutofit/>
          </a:bodyPr>
          <a:lstStyle/>
          <a:p>
            <a:r>
              <a:rPr lang="tr-TR" sz="2400" dirty="0"/>
              <a:t>6 hasta</a:t>
            </a:r>
          </a:p>
          <a:p>
            <a:r>
              <a:rPr lang="tr-TR" sz="2400" dirty="0"/>
              <a:t>Ortalama yaş 60</a:t>
            </a:r>
          </a:p>
          <a:p>
            <a:r>
              <a:rPr lang="tr-TR" sz="2400" dirty="0"/>
              <a:t>Ortalama 2263 gr (1314-2774 gr) MAS için PPS</a:t>
            </a:r>
          </a:p>
          <a:p>
            <a:r>
              <a:rPr lang="tr-TR" sz="2400" dirty="0"/>
              <a:t>Ortalama 186 ay (144-240)</a:t>
            </a:r>
          </a:p>
          <a:p>
            <a:endParaRPr lang="tr-TR" sz="1400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8C050E0-C699-984E-9391-1EAE537D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A54373-1E09-EA44-A558-A3E81D32C3E9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9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98938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C17817F-D286-6F4A-B497-AD5BF678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92" y="1487272"/>
            <a:ext cx="2314575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endParaRPr lang="tr-TR" sz="2400">
              <a:solidFill>
                <a:srgbClr val="FFFFFF"/>
              </a:solidFill>
            </a:endParaRPr>
          </a:p>
        </p:txBody>
      </p:sp>
      <p:pic>
        <p:nvPicPr>
          <p:cNvPr id="6" name="Resim 5" descr="bıçak içeren bir resim&#10;&#10;Açıklama otomatik olarak oluşturuldu">
            <a:extLst>
              <a:ext uri="{FF2B5EF4-FFF2-40B4-BE49-F238E27FC236}">
                <a16:creationId xmlns:a16="http://schemas.microsoft.com/office/drawing/2014/main" id="{1C7B41A2-181A-4348-A11A-D24D1CAE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568" y="2002185"/>
            <a:ext cx="6065043" cy="1713374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D309FC-360D-2448-B212-5DB4DD687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212" y="4149080"/>
            <a:ext cx="6921399" cy="2027883"/>
          </a:xfrm>
        </p:spPr>
        <p:txBody>
          <a:bodyPr>
            <a:normAutofit/>
          </a:bodyPr>
          <a:lstStyle/>
          <a:p>
            <a:r>
              <a:rPr lang="tr-TR" sz="2400" dirty="0"/>
              <a:t>PPS kullanan karakteristik </a:t>
            </a:r>
            <a:r>
              <a:rPr lang="tr-TR" sz="2400" dirty="0" err="1"/>
              <a:t>makulopati</a:t>
            </a:r>
            <a:r>
              <a:rPr lang="tr-TR" sz="2400" dirty="0"/>
              <a:t> bulguları olan hastalar geriye dönük irdelenmiş</a:t>
            </a:r>
          </a:p>
          <a:p>
            <a:r>
              <a:rPr lang="en-US" sz="2400" dirty="0"/>
              <a:t>35 hasta (70 </a:t>
            </a:r>
            <a:r>
              <a:rPr lang="en-US" sz="2400" dirty="0" err="1"/>
              <a:t>göz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34 </a:t>
            </a:r>
            <a:r>
              <a:rPr lang="en-US" sz="2400" dirty="0" err="1">
                <a:solidFill>
                  <a:srgbClr val="FF0000"/>
                </a:solidFill>
              </a:rPr>
              <a:t>kadın</a:t>
            </a:r>
            <a:r>
              <a:rPr lang="en-US" sz="2400" dirty="0"/>
              <a:t>, 1 </a:t>
            </a:r>
            <a:r>
              <a:rPr lang="en-US" sz="2400" dirty="0" err="1"/>
              <a:t>erkek</a:t>
            </a:r>
            <a:endParaRPr lang="en-US" sz="2400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576E25C-CCF7-574E-8759-87E7CF4C8B51}"/>
              </a:ext>
            </a:extLst>
          </p:cNvPr>
          <p:cNvSpPr txBox="1"/>
          <p:nvPr/>
        </p:nvSpPr>
        <p:spPr>
          <a:xfrm>
            <a:off x="7015708" y="6021288"/>
            <a:ext cx="22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400"/>
              <a:t>JAMA Ophthalmol. .2019</a:t>
            </a:r>
            <a:r>
              <a:rPr lang="tr-TR" sz="1800"/>
              <a:t>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45CC2C-4714-DC42-BF53-60EC0B18D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B15F1-8B76-C74F-A8E2-63889F5A83A1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64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>
            <a:extLst>
              <a:ext uri="{FF2B5EF4-FFF2-40B4-BE49-F238E27FC236}">
                <a16:creationId xmlns:a16="http://schemas.microsoft.com/office/drawing/2014/main" id="{A67BDF54-94B7-4740-A98C-B37C4D9B4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D309FC-360D-2448-B212-5DB4DD687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96" y="2125463"/>
            <a:ext cx="8872538" cy="4351338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PPS </a:t>
            </a:r>
            <a:r>
              <a:rPr lang="en-US" sz="2400" dirty="0" err="1"/>
              <a:t>kullanım</a:t>
            </a:r>
            <a:r>
              <a:rPr lang="en-US" sz="2400" dirty="0"/>
              <a:t> </a:t>
            </a:r>
            <a:r>
              <a:rPr lang="en-US" sz="2400" dirty="0" err="1"/>
              <a:t>süresi</a:t>
            </a:r>
            <a:r>
              <a:rPr lang="en-US" sz="2400" dirty="0"/>
              <a:t> </a:t>
            </a:r>
            <a:r>
              <a:rPr lang="en-US" sz="2400" dirty="0" err="1"/>
              <a:t>ortalama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yıl</a:t>
            </a:r>
            <a:r>
              <a:rPr lang="en-US" sz="2400" dirty="0">
                <a:solidFill>
                  <a:srgbClr val="FF0000"/>
                </a:solidFill>
              </a:rPr>
              <a:t> (3-22), </a:t>
            </a:r>
            <a:r>
              <a:rPr lang="en-US" sz="2400" dirty="0" err="1">
                <a:solidFill>
                  <a:srgbClr val="FF0000"/>
                </a:solidFill>
              </a:rPr>
              <a:t>ortalama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ilaç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kullanım</a:t>
            </a:r>
            <a:r>
              <a:rPr lang="en-US" sz="2400" dirty="0">
                <a:solidFill>
                  <a:srgbClr val="FF0000"/>
                </a:solidFill>
              </a:rPr>
              <a:t> 1.61 </a:t>
            </a:r>
            <a:r>
              <a:rPr lang="en-US" sz="2400" dirty="0"/>
              <a:t>(0.44-4.31) kg.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Başlıca</a:t>
            </a:r>
            <a:r>
              <a:rPr lang="en-US" sz="2400" dirty="0"/>
              <a:t> </a:t>
            </a:r>
            <a:r>
              <a:rPr lang="en-US" sz="2400" dirty="0" err="1"/>
              <a:t>şikayetler</a:t>
            </a:r>
            <a:r>
              <a:rPr lang="en-US" sz="2400" dirty="0"/>
              <a:t>; </a:t>
            </a:r>
            <a:r>
              <a:rPr lang="en-US" sz="2400" dirty="0" err="1"/>
              <a:t>bulanık</a:t>
            </a:r>
            <a:r>
              <a:rPr lang="en-US" sz="2400" dirty="0"/>
              <a:t> </a:t>
            </a:r>
            <a:r>
              <a:rPr lang="en-US" sz="2400" dirty="0" err="1"/>
              <a:t>görme</a:t>
            </a:r>
            <a:r>
              <a:rPr lang="en-US" sz="2400" dirty="0"/>
              <a:t>, </a:t>
            </a:r>
            <a:r>
              <a:rPr lang="en-US" sz="2400" dirty="0" err="1"/>
              <a:t>uzamış</a:t>
            </a:r>
            <a:r>
              <a:rPr lang="en-US" sz="2400" dirty="0"/>
              <a:t> </a:t>
            </a:r>
            <a:r>
              <a:rPr lang="en-US" sz="2400" dirty="0" err="1"/>
              <a:t>karanlık</a:t>
            </a:r>
            <a:r>
              <a:rPr lang="en-US" sz="2400" dirty="0"/>
              <a:t> </a:t>
            </a:r>
            <a:r>
              <a:rPr lang="en-US" sz="2400" dirty="0" err="1"/>
              <a:t>uyumu</a:t>
            </a:r>
            <a:endParaRPr lang="en-US" sz="2400" dirty="0"/>
          </a:p>
        </p:txBody>
      </p:sp>
      <p:pic>
        <p:nvPicPr>
          <p:cNvPr id="8" name="Resim 7" descr="bıçak içeren bir resim&#10;&#10;Açıklama otomatik olarak oluşturuldu">
            <a:extLst>
              <a:ext uri="{FF2B5EF4-FFF2-40B4-BE49-F238E27FC236}">
                <a16:creationId xmlns:a16="http://schemas.microsoft.com/office/drawing/2014/main" id="{0977597E-35A8-6849-9B32-A0F2B1A2E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1" y="365127"/>
            <a:ext cx="6061865" cy="1712477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CFD38443-141A-1F48-BA25-2BF7525DA4D8}"/>
              </a:ext>
            </a:extLst>
          </p:cNvPr>
          <p:cNvSpPr/>
          <p:nvPr/>
        </p:nvSpPr>
        <p:spPr>
          <a:xfrm>
            <a:off x="6655668" y="5969653"/>
            <a:ext cx="2496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tr-TR" sz="1600" dirty="0"/>
              <a:t>JAMA </a:t>
            </a:r>
            <a:r>
              <a:rPr lang="tr-TR" sz="1600" dirty="0" err="1"/>
              <a:t>Ophthalmol</a:t>
            </a:r>
            <a:r>
              <a:rPr lang="tr-TR" sz="1600" dirty="0"/>
              <a:t>. 2019</a:t>
            </a:r>
            <a:r>
              <a:rPr lang="tr-TR" sz="2800" dirty="0">
                <a:solidFill>
                  <a:srgbClr val="FFFFFF"/>
                </a:solidFill>
              </a:rPr>
              <a:t>.</a:t>
            </a:r>
            <a:endParaRPr lang="tr-TR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EB3DB63-5B08-DE46-BD66-5E57CD5D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66BCC-206B-7B4E-8741-0D7481E8118F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54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43421B4C-AA27-4F32-AA73-DA587F272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6110"/>
            <a:ext cx="5712168" cy="5905761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42A2D7E7-064D-9A40-A353-0946266CF48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09803" y="1655286"/>
            <a:ext cx="3564040" cy="2610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Yeni oral tedaviler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E361D0F-DDC4-4FBA-8CD4-37B8BC805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2168" y="1770675"/>
            <a:ext cx="3865030" cy="3865030"/>
          </a:xfrm>
          <a:prstGeom prst="rect">
            <a:avLst/>
          </a:prstGeom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BC184EE-633E-1D4C-B106-8C005D94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8942" y="6355080"/>
            <a:ext cx="23145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fld id="{B3968833-CC76-CC47-8E22-A59B3EC79930}" type="datetime1">
              <a:rPr lang="tr-TR" smtClean="0">
                <a:solidFill>
                  <a:srgbClr val="898989">
                    <a:alpha val="80000"/>
                  </a:srgbClr>
                </a:solidFill>
                <a:latin typeface="+mn-lt"/>
                <a:ea typeface="+mn-ea"/>
                <a:cs typeface="+mn-cs"/>
              </a:rPr>
              <a:t>4.04.2020</a:t>
            </a:fld>
            <a:endParaRPr lang="en-US">
              <a:solidFill>
                <a:srgbClr val="898989">
                  <a:alpha val="8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64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17381" y="-253670"/>
            <a:ext cx="154206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2322" y="422146"/>
            <a:ext cx="544529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474187" y="655140"/>
            <a:ext cx="580055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894667" y="0"/>
            <a:ext cx="2392333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0040" y="6115501"/>
            <a:ext cx="1260995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7F2C925-F391-1348-B4E6-2A6417DB2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12" y="1304333"/>
            <a:ext cx="9201149" cy="1656204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15942" y="6453143"/>
            <a:ext cx="687574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3A9184-6589-A74D-BC38-C32A4B2794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1052" y="3263031"/>
            <a:ext cx="7992888" cy="2852470"/>
          </a:xfrm>
        </p:spPr>
        <p:txBody>
          <a:bodyPr anchor="ctr">
            <a:normAutofit/>
          </a:bodyPr>
          <a:lstStyle/>
          <a:p>
            <a:r>
              <a:rPr lang="tr-TR" sz="2000" dirty="0"/>
              <a:t>Çalışmalar MAS da </a:t>
            </a:r>
            <a:r>
              <a:rPr lang="tr-TR" sz="2000" dirty="0" err="1"/>
              <a:t>üretelyum</a:t>
            </a:r>
            <a:r>
              <a:rPr lang="tr-TR" sz="2000" dirty="0"/>
              <a:t> </a:t>
            </a:r>
            <a:r>
              <a:rPr lang="tr-TR" sz="2000" dirty="0" err="1"/>
              <a:t>defektine</a:t>
            </a:r>
            <a:r>
              <a:rPr lang="tr-TR" sz="2000" dirty="0"/>
              <a:t> bağlı </a:t>
            </a:r>
            <a:r>
              <a:rPr lang="tr-TR" sz="2000" dirty="0" err="1"/>
              <a:t>irritan</a:t>
            </a:r>
            <a:r>
              <a:rPr lang="tr-TR" sz="2000" dirty="0"/>
              <a:t> idrar mesane duvarına geçer;</a:t>
            </a:r>
          </a:p>
          <a:p>
            <a:pPr lvl="1"/>
            <a:r>
              <a:rPr lang="tr-TR" sz="2000" dirty="0" err="1"/>
              <a:t>İnflamasyon</a:t>
            </a:r>
            <a:endParaRPr lang="tr-TR" sz="2000" dirty="0"/>
          </a:p>
          <a:p>
            <a:pPr lvl="1"/>
            <a:r>
              <a:rPr lang="tr-TR" sz="2000" dirty="0"/>
              <a:t>Doku </a:t>
            </a:r>
            <a:r>
              <a:rPr lang="tr-TR" sz="2000" dirty="0" err="1"/>
              <a:t>irritasyonu</a:t>
            </a:r>
            <a:r>
              <a:rPr lang="tr-TR" sz="2000" dirty="0"/>
              <a:t> </a:t>
            </a:r>
          </a:p>
          <a:p>
            <a:pPr lvl="1"/>
            <a:r>
              <a:rPr lang="tr-TR" sz="2000" dirty="0" err="1"/>
              <a:t>Mast</a:t>
            </a:r>
            <a:r>
              <a:rPr lang="tr-TR" sz="2000" dirty="0"/>
              <a:t> hücre </a:t>
            </a:r>
            <a:r>
              <a:rPr lang="tr-TR" sz="2000" dirty="0" err="1"/>
              <a:t>degranülasyonu</a:t>
            </a:r>
            <a:endParaRPr lang="tr-TR" sz="2000" dirty="0"/>
          </a:p>
          <a:p>
            <a:pPr lvl="1"/>
            <a:r>
              <a:rPr lang="tr-TR" sz="2000" dirty="0" err="1"/>
              <a:t>Affarent</a:t>
            </a:r>
            <a:r>
              <a:rPr lang="tr-TR" sz="2000" dirty="0"/>
              <a:t> sinir </a:t>
            </a:r>
            <a:r>
              <a:rPr lang="tr-TR" sz="2000" dirty="0" err="1"/>
              <a:t>depolarizasyonu</a:t>
            </a:r>
            <a:r>
              <a:rPr lang="tr-TR" sz="2000" dirty="0"/>
              <a:t> ( </a:t>
            </a:r>
            <a:r>
              <a:rPr lang="tr-TR" sz="2000" dirty="0" err="1"/>
              <a:t>nosiseptif</a:t>
            </a:r>
            <a:r>
              <a:rPr lang="tr-TR" sz="2000" dirty="0"/>
              <a:t> </a:t>
            </a:r>
            <a:r>
              <a:rPr lang="tr-TR" sz="2000" dirty="0" err="1"/>
              <a:t>nörotransmitter</a:t>
            </a:r>
            <a:r>
              <a:rPr lang="tr-TR" sz="2000" dirty="0"/>
              <a:t> salınımı, </a:t>
            </a:r>
            <a:r>
              <a:rPr lang="tr-TR" sz="2000" dirty="0" err="1"/>
              <a:t>mast</a:t>
            </a:r>
            <a:r>
              <a:rPr lang="tr-TR" sz="2000" dirty="0"/>
              <a:t> hücre </a:t>
            </a:r>
            <a:r>
              <a:rPr lang="tr-TR" sz="2000" dirty="0" err="1"/>
              <a:t>degranülasyonu</a:t>
            </a:r>
            <a:r>
              <a:rPr lang="tr-TR" sz="2000" dirty="0"/>
              <a:t>, NGF gibi </a:t>
            </a:r>
            <a:r>
              <a:rPr lang="tr-TR" sz="2000" dirty="0" err="1"/>
              <a:t>proinflamatuar</a:t>
            </a:r>
            <a:r>
              <a:rPr lang="tr-TR" sz="2000" dirty="0"/>
              <a:t> maddelerin salınımı)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477193E-340A-7B4A-99DB-28471283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C318BA-4932-084F-A558-5C2B398DA91E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17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1D7EC4-8A0C-4052-8B57-196C860B1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 flipH="1">
            <a:off x="-1046788" y="5706845"/>
            <a:ext cx="2982940" cy="125041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58552" y="5273670"/>
            <a:ext cx="710019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3A9184-6589-A74D-BC38-C32A4B2794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2925" y="643466"/>
            <a:ext cx="9089856" cy="557106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Tanezumab anti-NGF </a:t>
            </a:r>
            <a:r>
              <a:rPr lang="en-US" sz="2400" dirty="0" err="1"/>
              <a:t>monoklonal</a:t>
            </a:r>
            <a:r>
              <a:rPr lang="en-US" sz="2400" dirty="0"/>
              <a:t> </a:t>
            </a:r>
            <a:r>
              <a:rPr lang="en-US" sz="2400" dirty="0" err="1"/>
              <a:t>antikor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64 hasta (34 hasta </a:t>
            </a:r>
            <a:r>
              <a:rPr lang="en-US" sz="2400" dirty="0" err="1"/>
              <a:t>kullandı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6. </a:t>
            </a:r>
            <a:r>
              <a:rPr lang="en-US" sz="2400" dirty="0" err="1"/>
              <a:t>haftada</a:t>
            </a:r>
            <a:r>
              <a:rPr lang="en-US" sz="2400" dirty="0"/>
              <a:t> </a:t>
            </a:r>
            <a:r>
              <a:rPr lang="en-US" sz="2400" dirty="0" err="1"/>
              <a:t>ağrı</a:t>
            </a:r>
            <a:r>
              <a:rPr lang="en-US" sz="2400" dirty="0"/>
              <a:t> </a:t>
            </a:r>
            <a:r>
              <a:rPr lang="en-US" sz="2400" dirty="0" err="1"/>
              <a:t>skorlarında</a:t>
            </a:r>
            <a:r>
              <a:rPr lang="en-US" sz="2400" dirty="0"/>
              <a:t> </a:t>
            </a:r>
            <a:r>
              <a:rPr lang="en-US" sz="2400" dirty="0" err="1"/>
              <a:t>sıkışma</a:t>
            </a:r>
            <a:r>
              <a:rPr lang="en-US" sz="2400" dirty="0"/>
              <a:t> </a:t>
            </a:r>
            <a:r>
              <a:rPr lang="en-US" sz="2400" dirty="0" err="1"/>
              <a:t>şikayetlerinde</a:t>
            </a:r>
            <a:r>
              <a:rPr lang="en-US" sz="2400" dirty="0"/>
              <a:t> </a:t>
            </a:r>
            <a:r>
              <a:rPr lang="en-US" sz="2400" dirty="0" err="1"/>
              <a:t>anlamlı</a:t>
            </a:r>
            <a:r>
              <a:rPr lang="en-US" sz="2400" dirty="0"/>
              <a:t> </a:t>
            </a:r>
            <a:r>
              <a:rPr lang="en-US" sz="2400" dirty="0" err="1"/>
              <a:t>düzelme</a:t>
            </a:r>
            <a:r>
              <a:rPr lang="en-US" sz="2400" dirty="0"/>
              <a:t> </a:t>
            </a:r>
            <a:r>
              <a:rPr lang="en-US" sz="2400" dirty="0" err="1"/>
              <a:t>sağlamış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Başağrısı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paraestezi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E9E3B2-BC34-46EF-BE18-7E7287782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V="1">
            <a:off x="9723029" y="2655724"/>
            <a:ext cx="563971" cy="1345385"/>
            <a:chOff x="11523591" y="2655724"/>
            <a:chExt cx="668410" cy="134538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4853C7E-3CBA-4464-865F-6044D94B1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185103" y="2994212"/>
              <a:ext cx="1345385" cy="668410"/>
            </a:xfrm>
            <a:custGeom>
              <a:avLst/>
              <a:gdLst>
                <a:gd name="connsiteX0" fmla="*/ 0 w 1345385"/>
                <a:gd name="connsiteY0" fmla="*/ 668410 h 668410"/>
                <a:gd name="connsiteX1" fmla="*/ 672692 w 1345385"/>
                <a:gd name="connsiteY1" fmla="*/ 0 h 668410"/>
                <a:gd name="connsiteX2" fmla="*/ 1345385 w 1345385"/>
                <a:gd name="connsiteY2" fmla="*/ 668410 h 6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5385" h="668410">
                  <a:moveTo>
                    <a:pt x="0" y="668410"/>
                  </a:moveTo>
                  <a:lnTo>
                    <a:pt x="672692" y="0"/>
                  </a:lnTo>
                  <a:lnTo>
                    <a:pt x="1345385" y="668410"/>
                  </a:ln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55EFEC59-B929-4851-9DEF-9106F2797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690383" y="2760304"/>
              <a:ext cx="418137" cy="418137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17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321604" y="4124955"/>
            <a:ext cx="536065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391890" y="4621062"/>
            <a:ext cx="189293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A143849-5358-C34F-BBE4-2A3D3EAA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F6E6C-7FB4-0F47-BA03-163C9A8FC07B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0287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45073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1806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2C98476-7DFA-40B6-816A-287A17EC934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56617741"/>
              </p:ext>
            </p:extLst>
          </p:nvPr>
        </p:nvGraphicFramePr>
        <p:xfrm>
          <a:off x="707231" y="1628800"/>
          <a:ext cx="8872537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A7BBDBB-C7B1-A74E-9160-F01CB3A6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3B18EE-9844-DA4A-A2BC-DBE6889303FE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16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476" y="448055"/>
            <a:ext cx="6076638" cy="150876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82D32D9-2A01-8A41-8EB3-AD9A5F2F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96" y="694944"/>
            <a:ext cx="5577515" cy="1042416"/>
          </a:xfrm>
        </p:spPr>
        <p:txBody>
          <a:bodyPr>
            <a:normAutofit/>
          </a:bodyPr>
          <a:lstStyle/>
          <a:p>
            <a:r>
              <a:rPr lang="tr-TR" sz="3300">
                <a:solidFill>
                  <a:srgbClr val="FFFFFF"/>
                </a:solidFill>
              </a:rPr>
              <a:t>Wang et al. BMC Urology (2017) 17:2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855" y="450222"/>
            <a:ext cx="1570825" cy="150659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8077" y="453269"/>
            <a:ext cx="1571708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477" y="2130552"/>
            <a:ext cx="6079617" cy="4270248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sim 7" descr="iç mekan içeren bir resim&#10;&#10;Açıklama otomatik olarak oluşturuldu">
            <a:extLst>
              <a:ext uri="{FF2B5EF4-FFF2-40B4-BE49-F238E27FC236}">
                <a16:creationId xmlns:a16="http://schemas.microsoft.com/office/drawing/2014/main" id="{81033780-FDF3-8541-A8E3-8C1448AC2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32" y="3325362"/>
            <a:ext cx="5733593" cy="187775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855" y="2127680"/>
            <a:ext cx="3279930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3A9184-6589-A74D-BC38-C32A4B279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231" y="2393792"/>
            <a:ext cx="2835179" cy="3740893"/>
          </a:xfrm>
        </p:spPr>
        <p:txBody>
          <a:bodyPr anchor="ctr">
            <a:normAutofit/>
          </a:bodyPr>
          <a:lstStyle/>
          <a:p>
            <a:r>
              <a:rPr lang="en-US" sz="1700" dirty="0" err="1"/>
              <a:t>Çokmerkezli</a:t>
            </a:r>
            <a:r>
              <a:rPr lang="en-US" sz="1700" dirty="0"/>
              <a:t> </a:t>
            </a:r>
            <a:r>
              <a:rPr lang="en-US" sz="1700" dirty="0" err="1"/>
              <a:t>çift</a:t>
            </a:r>
            <a:r>
              <a:rPr lang="en-US" sz="1700" dirty="0"/>
              <a:t> </a:t>
            </a:r>
            <a:r>
              <a:rPr lang="en-US" sz="1700" dirty="0" err="1"/>
              <a:t>kör</a:t>
            </a:r>
            <a:r>
              <a:rPr lang="en-US" sz="1700" dirty="0"/>
              <a:t> </a:t>
            </a:r>
            <a:r>
              <a:rPr lang="en-US" sz="1700" dirty="0" err="1"/>
              <a:t>çalışma</a:t>
            </a:r>
            <a:endParaRPr lang="en-US" sz="1700" dirty="0"/>
          </a:p>
          <a:p>
            <a:r>
              <a:rPr lang="en-US" sz="1700" dirty="0" err="1"/>
              <a:t>İlacın</a:t>
            </a:r>
            <a:r>
              <a:rPr lang="en-US" sz="1700" dirty="0"/>
              <a:t> </a:t>
            </a:r>
            <a:r>
              <a:rPr lang="en-US" sz="1700" dirty="0" err="1"/>
              <a:t>progressif</a:t>
            </a:r>
            <a:r>
              <a:rPr lang="en-US" sz="1700" dirty="0"/>
              <a:t> </a:t>
            </a:r>
            <a:r>
              <a:rPr lang="en-US" sz="1700" dirty="0" err="1">
                <a:highlight>
                  <a:srgbClr val="FF0000"/>
                </a:highlight>
              </a:rPr>
              <a:t>osteoartrit</a:t>
            </a:r>
            <a:r>
              <a:rPr lang="en-US" sz="1700" dirty="0">
                <a:highlight>
                  <a:srgbClr val="FF0000"/>
                </a:highlight>
              </a:rPr>
              <a:t>  </a:t>
            </a:r>
            <a:r>
              <a:rPr lang="en-US" sz="1700" dirty="0" err="1">
                <a:highlight>
                  <a:srgbClr val="FF0000"/>
                </a:highlight>
              </a:rPr>
              <a:t>veya</a:t>
            </a:r>
            <a:r>
              <a:rPr lang="en-US" sz="1700" dirty="0">
                <a:highlight>
                  <a:srgbClr val="FF0000"/>
                </a:highlight>
              </a:rPr>
              <a:t> osteonecrosis </a:t>
            </a:r>
            <a:r>
              <a:rPr lang="en-US" sz="1700" dirty="0" err="1"/>
              <a:t>yan</a:t>
            </a:r>
            <a:r>
              <a:rPr lang="en-US" sz="1700" dirty="0"/>
              <a:t> </a:t>
            </a:r>
            <a:r>
              <a:rPr lang="en-US" sz="1700" dirty="0" err="1"/>
              <a:t>etkisi</a:t>
            </a:r>
            <a:r>
              <a:rPr lang="en-US" sz="1700" dirty="0"/>
              <a:t> </a:t>
            </a:r>
            <a:r>
              <a:rPr lang="en-US" sz="1700" dirty="0" err="1"/>
              <a:t>nedeniyle</a:t>
            </a:r>
            <a:r>
              <a:rPr lang="en-US" sz="1700" dirty="0"/>
              <a:t> </a:t>
            </a:r>
            <a:r>
              <a:rPr lang="en-US" sz="1700" dirty="0" err="1"/>
              <a:t>çalışma</a:t>
            </a:r>
            <a:r>
              <a:rPr lang="en-US" sz="1700" dirty="0"/>
              <a:t> </a:t>
            </a:r>
            <a:r>
              <a:rPr lang="en-US" sz="1700" dirty="0" err="1"/>
              <a:t>sonlandırılmış</a:t>
            </a:r>
            <a:endParaRPr lang="en-US" sz="1700" dirty="0"/>
          </a:p>
          <a:p>
            <a:r>
              <a:rPr lang="en-US" sz="1700" dirty="0">
                <a:solidFill>
                  <a:srgbClr val="FF0000"/>
                </a:solidFill>
              </a:rPr>
              <a:t>Bunun </a:t>
            </a:r>
            <a:r>
              <a:rPr lang="en-US" sz="1700" dirty="0" err="1">
                <a:solidFill>
                  <a:srgbClr val="FF0000"/>
                </a:solidFill>
              </a:rPr>
              <a:t>üzerine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tüm</a:t>
            </a:r>
            <a:r>
              <a:rPr lang="en-US" sz="1700" dirty="0">
                <a:solidFill>
                  <a:srgbClr val="FF0000"/>
                </a:solidFill>
              </a:rPr>
              <a:t> anti-NGF </a:t>
            </a:r>
            <a:r>
              <a:rPr lang="en-US" sz="1700" dirty="0" err="1">
                <a:solidFill>
                  <a:srgbClr val="FF0000"/>
                </a:solidFill>
              </a:rPr>
              <a:t>çalışmalarını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>
                <a:solidFill>
                  <a:srgbClr val="FF0000"/>
                </a:solidFill>
              </a:rPr>
              <a:t>sonladırmış</a:t>
            </a:r>
            <a:endParaRPr lang="en-US" sz="1700" dirty="0">
              <a:solidFill>
                <a:srgbClr val="FF0000"/>
              </a:solidFill>
            </a:endParaRPr>
          </a:p>
          <a:p>
            <a:r>
              <a:rPr lang="en-US" sz="1700" dirty="0" err="1"/>
              <a:t>Kullanan</a:t>
            </a:r>
            <a:r>
              <a:rPr lang="en-US" sz="1700" dirty="0"/>
              <a:t> </a:t>
            </a:r>
            <a:r>
              <a:rPr lang="en-US" sz="1700" dirty="0" err="1"/>
              <a:t>hastalarda</a:t>
            </a:r>
            <a:r>
              <a:rPr lang="en-US" sz="1700" dirty="0"/>
              <a:t> </a:t>
            </a:r>
            <a:r>
              <a:rPr lang="en-US" sz="1700" dirty="0" err="1"/>
              <a:t>etkinliği</a:t>
            </a:r>
            <a:r>
              <a:rPr lang="en-US" sz="1700" dirty="0"/>
              <a:t> </a:t>
            </a:r>
            <a:r>
              <a:rPr lang="en-US" sz="1700" dirty="0" err="1"/>
              <a:t>görülmemiş</a:t>
            </a: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7672A6-F4E7-CE44-A93B-F44B7C80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2782D-0908-5342-B8A9-429E590FBDE7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1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456" y="470925"/>
            <a:ext cx="369647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EAC3A7-79CE-134D-A8D1-F1DA21A5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80" y="1012004"/>
            <a:ext cx="2882384" cy="479540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TNF</a:t>
            </a:r>
            <a:r>
              <a:rPr lang="tr-TR" sz="4100">
                <a:solidFill>
                  <a:srgbClr val="FFFFFF"/>
                </a:solidFill>
              </a:rPr>
              <a:t>–alpha</a:t>
            </a:r>
            <a:r>
              <a:rPr lang="en-US" sz="4100">
                <a:solidFill>
                  <a:srgbClr val="FFFFFF"/>
                </a:solidFill>
              </a:rPr>
              <a:t> antagonist Adalimumab </a:t>
            </a:r>
            <a:br>
              <a:rPr lang="en-US" sz="4100">
                <a:solidFill>
                  <a:srgbClr val="FFFFFF"/>
                </a:solidFill>
              </a:rPr>
            </a:br>
            <a:r>
              <a:rPr lang="en-US" sz="4100">
                <a:solidFill>
                  <a:srgbClr val="FFFFFF"/>
                </a:solidFill>
              </a:rPr>
              <a:t>(</a:t>
            </a:r>
            <a:r>
              <a:rPr lang="en-US" sz="2000">
                <a:solidFill>
                  <a:srgbClr val="FFFFFF"/>
                </a:solidFill>
              </a:rPr>
              <a:t>Bosch PC ,  J Urol 2014</a:t>
            </a:r>
            <a:r>
              <a:rPr lang="en-US" sz="4100">
                <a:solidFill>
                  <a:srgbClr val="FFFFFF"/>
                </a:solidFill>
              </a:rPr>
              <a:t>)</a:t>
            </a:r>
            <a:endParaRPr lang="en-US" sz="4100" dirty="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344868F-9100-40D4-B203-632F17D44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687846"/>
              </p:ext>
            </p:extLst>
          </p:nvPr>
        </p:nvGraphicFramePr>
        <p:xfrm>
          <a:off x="4382690" y="470924"/>
          <a:ext cx="549585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F0BD78D-4041-0D4D-A1FC-BB5EB980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31" y="6356352"/>
            <a:ext cx="2314575" cy="365125"/>
          </a:xfrm>
        </p:spPr>
        <p:txBody>
          <a:bodyPr/>
          <a:lstStyle/>
          <a:p>
            <a:pPr>
              <a:defRPr/>
            </a:pPr>
            <a:fld id="{A3CD9E83-6B9F-A649-BAD6-B9AC7D75042D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4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456" y="470925"/>
            <a:ext cx="369647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EAC3A7-79CE-134D-A8D1-F1DA21A5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80" y="1012004"/>
            <a:ext cx="2882384" cy="4795408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TNF</a:t>
            </a:r>
            <a:r>
              <a:rPr lang="tr-TR" sz="4100" dirty="0">
                <a:solidFill>
                  <a:srgbClr val="FFFFFF"/>
                </a:solidFill>
              </a:rPr>
              <a:t>–</a:t>
            </a:r>
            <a:r>
              <a:rPr lang="tr-TR" sz="4100" dirty="0" err="1">
                <a:solidFill>
                  <a:srgbClr val="FFFFFF"/>
                </a:solidFill>
              </a:rPr>
              <a:t>alpha</a:t>
            </a:r>
            <a:r>
              <a:rPr lang="en-US" sz="4100" dirty="0">
                <a:solidFill>
                  <a:srgbClr val="FFFFFF"/>
                </a:solidFill>
              </a:rPr>
              <a:t> antagonist Adalimumab </a:t>
            </a:r>
            <a:br>
              <a:rPr lang="en-US" sz="4100" dirty="0">
                <a:solidFill>
                  <a:srgbClr val="FFFFFF"/>
                </a:solidFill>
              </a:rPr>
            </a:br>
            <a:r>
              <a:rPr lang="en-US" sz="4100" dirty="0">
                <a:solidFill>
                  <a:srgbClr val="FFFFFF"/>
                </a:solidFill>
              </a:rPr>
              <a:t>(Bosch PC ,  J </a:t>
            </a:r>
            <a:r>
              <a:rPr lang="en-US" sz="4100" dirty="0" err="1">
                <a:solidFill>
                  <a:srgbClr val="FFFFFF"/>
                </a:solidFill>
              </a:rPr>
              <a:t>Urol</a:t>
            </a:r>
            <a:r>
              <a:rPr lang="en-US" sz="4100" dirty="0">
                <a:solidFill>
                  <a:srgbClr val="FFFFFF"/>
                </a:solidFill>
              </a:rPr>
              <a:t> 2014)</a:t>
            </a:r>
          </a:p>
        </p:txBody>
      </p:sp>
      <p:graphicFrame>
        <p:nvGraphicFramePr>
          <p:cNvPr id="21" name="İçerik Yer Tutucusu 2">
            <a:extLst>
              <a:ext uri="{FF2B5EF4-FFF2-40B4-BE49-F238E27FC236}">
                <a16:creationId xmlns:a16="http://schemas.microsoft.com/office/drawing/2014/main" id="{3323BC95-0F6A-46E0-86DC-167DD7AC0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31495"/>
              </p:ext>
            </p:extLst>
          </p:nvPr>
        </p:nvGraphicFramePr>
        <p:xfrm>
          <a:off x="4382690" y="470924"/>
          <a:ext cx="549585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DA497C8-5714-8F45-B849-3599E158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008BD-27CA-5F4C-B284-E86785B816A2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84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13D1A8A5-47E0-4546-A3F9-FC33D546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844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2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287000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4E3018A-E0CC-464D-A2E4-C744B39F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359" y="679927"/>
            <a:ext cx="4159141" cy="2270664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12131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6E4654-58CD-422E-884A-D4ED28FCF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2996" y="73152"/>
            <a:ext cx="994755" cy="232963"/>
            <a:chOff x="7763256" y="73152"/>
            <a:chExt cx="1178966" cy="232963"/>
          </a:xfrm>
        </p:grpSpPr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4BE227E0-71B4-4555-AFAA-22C04AA6F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72D85191-DF12-4356-904F-664E1D9AF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C7445D04-F9A8-4746-8B90-6A13DEFE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E95FCE8F-A967-4388-9DFA-1A76A35B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05939A2B-5E1B-405C-84E1-788586F8B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FEC27F93-D2D8-496E-A373-8043A75FD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3B576C51-A72E-4F6A-B49F-5A5CBE888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99B65923-6F23-4733-9CF9-F4B935243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9E0623A6-24A9-4816-B863-75B77547A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C20EF281-FA60-4D37-90E6-E5B28BD8C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9069E840-C429-4236-A4DA-891EA1E9A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BF564ADA-3181-40F2-B9C7-45CB4BB1D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8AB1352F-B74F-442B-9A30-922B52BFB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F003180C-C0C2-44E5-9485-47F357C00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32812F6B-EE30-4B15-AF9F-FC1507D2B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E14F058D-0D19-42EC-9D49-21C0117B4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F7299257-9C1E-4F28-B180-47377237E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DD5BEB94-4B65-4017-8F89-E8FE34AB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C809A0CC-3F6B-458C-8F13-A84E953DD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426FCC53-798B-44C6-97C0-1725C0DF2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Resim 9">
            <a:extLst>
              <a:ext uri="{FF2B5EF4-FFF2-40B4-BE49-F238E27FC236}">
                <a16:creationId xmlns:a16="http://schemas.microsoft.com/office/drawing/2014/main" id="{7745CE12-292B-BC47-A834-0A10A421E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69" y="836685"/>
            <a:ext cx="7074619" cy="159178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51213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EF7B05-8F2B-FB42-BD9C-C42773E80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31" y="3540334"/>
            <a:ext cx="4436269" cy="3043346"/>
          </a:xfrm>
        </p:spPr>
        <p:txBody>
          <a:bodyPr anchor="ctr">
            <a:normAutofit lnSpcReduction="10000"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MAS hasta idrarlarında artmış TNF a</a:t>
            </a:r>
          </a:p>
          <a:p>
            <a:r>
              <a:rPr lang="tr-TR" sz="2400" dirty="0" err="1">
                <a:solidFill>
                  <a:srgbClr val="FF0000"/>
                </a:solidFill>
              </a:rPr>
              <a:t>Certolizumab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pegol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, anti-</a:t>
            </a:r>
            <a:r>
              <a:rPr lang="tr-TR" sz="2400" dirty="0" err="1"/>
              <a:t>TNFa</a:t>
            </a:r>
            <a:r>
              <a:rPr lang="tr-TR" sz="2400" dirty="0"/>
              <a:t> </a:t>
            </a:r>
            <a:r>
              <a:rPr lang="tr-TR" sz="2400" dirty="0" err="1"/>
              <a:t>agent</a:t>
            </a:r>
            <a:endParaRPr lang="en-US" sz="2400" dirty="0"/>
          </a:p>
          <a:p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önce</a:t>
            </a:r>
            <a:r>
              <a:rPr lang="en-US" sz="2400" dirty="0"/>
              <a:t> </a:t>
            </a:r>
            <a:r>
              <a:rPr lang="en-US" sz="2400" dirty="0" err="1"/>
              <a:t>başarısız</a:t>
            </a:r>
            <a:r>
              <a:rPr lang="en-US" sz="2400" dirty="0"/>
              <a:t> </a:t>
            </a:r>
            <a:r>
              <a:rPr lang="en-US" sz="2400" dirty="0" err="1"/>
              <a:t>tedavi</a:t>
            </a:r>
            <a:r>
              <a:rPr lang="en-US" sz="2400" dirty="0"/>
              <a:t> </a:t>
            </a:r>
            <a:r>
              <a:rPr lang="en-US" sz="2400" dirty="0" err="1"/>
              <a:t>almış</a:t>
            </a:r>
            <a:r>
              <a:rPr lang="en-US" sz="2400" dirty="0"/>
              <a:t> 42 </a:t>
            </a:r>
            <a:r>
              <a:rPr lang="en-US" sz="2400" dirty="0" err="1"/>
              <a:t>kadın</a:t>
            </a:r>
            <a:endParaRPr lang="en-US" sz="2400" dirty="0"/>
          </a:p>
          <a:p>
            <a:r>
              <a:rPr lang="en-US" sz="2400" dirty="0"/>
              <a:t> 10-18 </a:t>
            </a:r>
            <a:r>
              <a:rPr lang="en-US" sz="2400" dirty="0" err="1"/>
              <a:t>haftada</a:t>
            </a:r>
            <a:r>
              <a:rPr lang="en-US" sz="2400" dirty="0"/>
              <a:t> </a:t>
            </a:r>
            <a:r>
              <a:rPr lang="en-US" sz="2400" dirty="0" err="1"/>
              <a:t>sıkışma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ağrı</a:t>
            </a:r>
            <a:r>
              <a:rPr lang="en-US" sz="2400" dirty="0"/>
              <a:t> </a:t>
            </a:r>
            <a:r>
              <a:rPr lang="en-US" sz="2400" dirty="0" err="1"/>
              <a:t>skorlarında</a:t>
            </a:r>
            <a:r>
              <a:rPr lang="en-US" sz="2400" dirty="0"/>
              <a:t> </a:t>
            </a:r>
            <a:r>
              <a:rPr lang="en-US" sz="2400" dirty="0" err="1"/>
              <a:t>düzelme</a:t>
            </a:r>
            <a:endParaRPr lang="en-US" sz="2400" dirty="0"/>
          </a:p>
          <a:p>
            <a:endParaRPr lang="en-US" sz="17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F49C4E7-823A-E442-8656-756290AEE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658" y="4040049"/>
            <a:ext cx="4395320" cy="1911964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D7ABF3-C665-C447-B250-E3F3542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31" y="6356352"/>
            <a:ext cx="2314575" cy="365125"/>
          </a:xfrm>
        </p:spPr>
        <p:txBody>
          <a:bodyPr/>
          <a:lstStyle/>
          <a:p>
            <a:pPr>
              <a:defRPr/>
            </a:pPr>
            <a:fld id="{E89DDAB1-2853-4C4D-8FC9-E4ED3962E579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9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2CE7AB35-653F-7541-9C41-33915C5C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2CA350-2732-194B-8625-850CA40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19619A4-A9B8-324A-9629-93D5462186E7}" type="datetime1">
              <a:rPr lang="tr-TR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4.04.2020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67BA83-9CCE-9346-891A-8478B45361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0972" y="2132856"/>
            <a:ext cx="9188797" cy="395151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AQX-1125</a:t>
            </a:r>
            <a:r>
              <a:rPr lang="en-US" dirty="0"/>
              <a:t>, phosphoinositide 3 kinase (</a:t>
            </a:r>
            <a:r>
              <a:rPr lang="en-US" dirty="0">
                <a:highlight>
                  <a:srgbClr val="FF0000"/>
                </a:highlight>
              </a:rPr>
              <a:t>PI3K</a:t>
            </a:r>
            <a:r>
              <a:rPr lang="en-US" dirty="0"/>
              <a:t>) </a:t>
            </a:r>
            <a:r>
              <a:rPr lang="en-US" dirty="0" err="1"/>
              <a:t>yolunu</a:t>
            </a:r>
            <a:r>
              <a:rPr lang="en-US" dirty="0"/>
              <a:t> </a:t>
            </a:r>
            <a:r>
              <a:rPr lang="en-US" dirty="0" err="1"/>
              <a:t>inhibe</a:t>
            </a:r>
            <a:r>
              <a:rPr lang="en-US" dirty="0"/>
              <a:t> </a:t>
            </a:r>
            <a:r>
              <a:rPr lang="en-US" dirty="0" err="1"/>
              <a:t>eder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PI3K </a:t>
            </a:r>
            <a:r>
              <a:rPr lang="en-US" sz="2800" dirty="0" err="1">
                <a:solidFill>
                  <a:srgbClr val="FF0000"/>
                </a:solidFill>
              </a:rPr>
              <a:t>yolu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aşırı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aktifse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proinflamatuar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maddelere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salınır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37 hasta , 32 </a:t>
            </a:r>
            <a:r>
              <a:rPr lang="en-US" sz="2800" dirty="0" err="1"/>
              <a:t>plasebo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dirty="0" err="1"/>
              <a:t>Ağrı</a:t>
            </a:r>
            <a:r>
              <a:rPr lang="en-US" dirty="0"/>
              <a:t> </a:t>
            </a:r>
            <a:r>
              <a:rPr lang="en-US" dirty="0" err="1"/>
              <a:t>şikayetlerinde</a:t>
            </a:r>
            <a:r>
              <a:rPr lang="en-US" dirty="0"/>
              <a:t> 6. </a:t>
            </a:r>
            <a:r>
              <a:rPr lang="en-US" dirty="0" err="1"/>
              <a:t>haftada</a:t>
            </a:r>
            <a:r>
              <a:rPr lang="en-US" dirty="0"/>
              <a:t> </a:t>
            </a:r>
            <a:r>
              <a:rPr lang="en-US" dirty="0" err="1"/>
              <a:t>plaseboya</a:t>
            </a:r>
            <a:r>
              <a:rPr lang="en-US" dirty="0"/>
              <a:t> </a:t>
            </a:r>
            <a:r>
              <a:rPr lang="en-US" dirty="0" err="1"/>
              <a:t>oranla</a:t>
            </a:r>
            <a:r>
              <a:rPr lang="en-US" dirty="0"/>
              <a:t> </a:t>
            </a:r>
            <a:r>
              <a:rPr lang="en-US" dirty="0" err="1"/>
              <a:t>anlamlı</a:t>
            </a:r>
            <a:r>
              <a:rPr lang="en-US" dirty="0"/>
              <a:t> </a:t>
            </a:r>
            <a:r>
              <a:rPr lang="en-US" dirty="0" err="1"/>
              <a:t>düzelme</a:t>
            </a:r>
            <a:endParaRPr lang="en-US" dirty="0"/>
          </a:p>
          <a:p>
            <a:endParaRPr lang="en-US" sz="1400" dirty="0"/>
          </a:p>
        </p:txBody>
      </p:sp>
      <p:pic>
        <p:nvPicPr>
          <p:cNvPr id="24" name="Resim 23" descr="fotoğraf, tablo, kapat, ahşap içeren bir resim&#10;&#10;Açıklama otomatik olarak oluşturuldu">
            <a:extLst>
              <a:ext uri="{FF2B5EF4-FFF2-40B4-BE49-F238E27FC236}">
                <a16:creationId xmlns:a16="http://schemas.microsoft.com/office/drawing/2014/main" id="{27B4B51E-7FEB-7C4D-823F-1B1B5401F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52" y="165879"/>
            <a:ext cx="7409174" cy="16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60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456" y="470925"/>
            <a:ext cx="369647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462CB064-D47A-A140-B362-FDE742DA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80" y="1012004"/>
            <a:ext cx="2882384" cy="479540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P2X3 RECEPTOR ANTAGONIST AF-219 </a:t>
            </a:r>
            <a:endParaRPr lang="tr-TR" sz="3700">
              <a:solidFill>
                <a:srgbClr val="FFFFFF"/>
              </a:solidFill>
            </a:endParaRPr>
          </a:p>
        </p:txBody>
      </p:sp>
      <p:graphicFrame>
        <p:nvGraphicFramePr>
          <p:cNvPr id="19" name="İçerik Yer Tutucusu 2">
            <a:extLst>
              <a:ext uri="{FF2B5EF4-FFF2-40B4-BE49-F238E27FC236}">
                <a16:creationId xmlns:a16="http://schemas.microsoft.com/office/drawing/2014/main" id="{E47F7299-2225-4769-8E90-2BE5C204C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212899"/>
              </p:ext>
            </p:extLst>
          </p:nvPr>
        </p:nvGraphicFramePr>
        <p:xfrm>
          <a:off x="4382690" y="470924"/>
          <a:ext cx="549585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757BC5D-7D9F-BA4C-B992-EB8A9FBE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84379-3456-674D-83E7-3D35D00410E1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26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456" y="470925"/>
            <a:ext cx="369647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896A00E7-67D0-4C47-A6F3-8A901711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80" y="1012004"/>
            <a:ext cx="2882384" cy="4795408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Daily low-dose sildenafil (25 mg) in non-</a:t>
            </a:r>
            <a:r>
              <a:rPr lang="en-US" sz="3700" dirty="0" err="1">
                <a:solidFill>
                  <a:srgbClr val="FFFFFF"/>
                </a:solidFill>
              </a:rPr>
              <a:t>Hunner</a:t>
            </a:r>
            <a:r>
              <a:rPr lang="en-US" sz="3700" dirty="0">
                <a:solidFill>
                  <a:srgbClr val="FFFFFF"/>
                </a:solidFill>
              </a:rPr>
              <a:t> lesion IC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Chen H et al, Urology 2014</a:t>
            </a:r>
            <a:endParaRPr lang="tr-TR" sz="2000" dirty="0">
              <a:solidFill>
                <a:srgbClr val="FFFFFF"/>
              </a:solidFill>
            </a:endParaRP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2D129875-26AD-459C-865A-24AB92975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795666"/>
              </p:ext>
            </p:extLst>
          </p:nvPr>
        </p:nvGraphicFramePr>
        <p:xfrm>
          <a:off x="4382690" y="470924"/>
          <a:ext cx="549585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F4F3F40-7BF6-AD4D-9985-CFEE6BFE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96A5A-2E86-994D-8B0D-8D6F58477EA3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87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42A2D7E7-064D-9A40-A353-0946266CF48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07230" y="4525347"/>
            <a:ext cx="5738615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Yeni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çıkan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intravezikal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tedaviler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03" y="620480"/>
            <a:ext cx="1893206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4532" y="2466604"/>
            <a:ext cx="812020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4918" y="2327988"/>
            <a:ext cx="24780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7720" y="0"/>
            <a:ext cx="4809280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81580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4454C14-AF0F-3942-859F-BF32E9E6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6C4FF2-008B-E44A-803F-52EB4891534C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3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71319" y="320040"/>
            <a:ext cx="9744361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93B3A58-D759-CC47-B58A-1719808B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31" y="963877"/>
            <a:ext cx="2948368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</a:rPr>
              <a:t>Mesane içi Lipozomlar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2706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BF502D-9BCB-334E-80EC-4621A62AA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511" y="963877"/>
            <a:ext cx="5924169" cy="4930246"/>
          </a:xfrm>
        </p:spPr>
        <p:txBody>
          <a:bodyPr anchor="ctr">
            <a:normAutofit/>
          </a:bodyPr>
          <a:lstStyle/>
          <a:p>
            <a:r>
              <a:rPr lang="en-US" sz="2200" dirty="0" err="1"/>
              <a:t>Lipozomlar</a:t>
            </a:r>
            <a:r>
              <a:rPr lang="en-US" sz="2200" dirty="0"/>
              <a:t> </a:t>
            </a:r>
            <a:r>
              <a:rPr lang="en-US" sz="2200" dirty="0" err="1"/>
              <a:t>yağ</a:t>
            </a:r>
            <a:r>
              <a:rPr lang="en-US" sz="2200" dirty="0"/>
              <a:t> </a:t>
            </a:r>
            <a:r>
              <a:rPr lang="en-US" sz="2200" dirty="0" err="1"/>
              <a:t>vezikülleridir</a:t>
            </a:r>
            <a:r>
              <a:rPr lang="en-US" sz="2200" dirty="0"/>
              <a:t>. </a:t>
            </a:r>
          </a:p>
          <a:p>
            <a:r>
              <a:rPr lang="en-US" sz="2200" dirty="0" err="1"/>
              <a:t>İki</a:t>
            </a:r>
            <a:r>
              <a:rPr lang="en-US" sz="2200" dirty="0"/>
              <a:t> </a:t>
            </a:r>
            <a:r>
              <a:rPr lang="en-US" sz="2200" dirty="0" err="1"/>
              <a:t>katlı</a:t>
            </a:r>
            <a:r>
              <a:rPr lang="en-US" sz="2200" dirty="0"/>
              <a:t> </a:t>
            </a:r>
            <a:r>
              <a:rPr lang="en-US" sz="2200" dirty="0" err="1"/>
              <a:t>fosfolipid</a:t>
            </a:r>
            <a:r>
              <a:rPr lang="en-US" sz="2200" dirty="0"/>
              <a:t> </a:t>
            </a:r>
            <a:r>
              <a:rPr lang="en-US" sz="2200" dirty="0" err="1"/>
              <a:t>dış</a:t>
            </a:r>
            <a:r>
              <a:rPr lang="en-US" sz="2200" dirty="0"/>
              <a:t> </a:t>
            </a:r>
            <a:r>
              <a:rPr lang="en-US" sz="2200" dirty="0" err="1"/>
              <a:t>yapısı</a:t>
            </a:r>
            <a:r>
              <a:rPr lang="en-US" sz="2200" dirty="0"/>
              <a:t> </a:t>
            </a:r>
            <a:r>
              <a:rPr lang="en-US" sz="2200" dirty="0" err="1"/>
              <a:t>mesane</a:t>
            </a:r>
            <a:r>
              <a:rPr lang="en-US" sz="2200" dirty="0"/>
              <a:t> lumen </a:t>
            </a:r>
            <a:r>
              <a:rPr lang="en-US" sz="2200" dirty="0" err="1"/>
              <a:t>içi</a:t>
            </a:r>
            <a:r>
              <a:rPr lang="en-US" sz="2200" dirty="0"/>
              <a:t> </a:t>
            </a:r>
            <a:r>
              <a:rPr lang="en-US" sz="2200" dirty="0" err="1"/>
              <a:t>hücrelerine</a:t>
            </a:r>
            <a:r>
              <a:rPr lang="en-US" sz="2200" dirty="0"/>
              <a:t> </a:t>
            </a:r>
            <a:r>
              <a:rPr lang="en-US" sz="2200" dirty="0" err="1"/>
              <a:t>kolayca</a:t>
            </a:r>
            <a:r>
              <a:rPr lang="en-US" sz="2200" dirty="0"/>
              <a:t> </a:t>
            </a:r>
            <a:r>
              <a:rPr lang="en-US" sz="2200" dirty="0" err="1"/>
              <a:t>yapışır</a:t>
            </a:r>
            <a:r>
              <a:rPr lang="en-US" sz="2200" dirty="0"/>
              <a:t> 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üretelyal</a:t>
            </a:r>
            <a:r>
              <a:rPr lang="en-US" sz="2200" dirty="0"/>
              <a:t> </a:t>
            </a:r>
            <a:r>
              <a:rPr lang="en-US" sz="2200" dirty="0" err="1"/>
              <a:t>hücre</a:t>
            </a:r>
            <a:r>
              <a:rPr lang="en-US" sz="2200" dirty="0"/>
              <a:t> </a:t>
            </a:r>
            <a:r>
              <a:rPr lang="en-US" sz="2200" dirty="0" err="1"/>
              <a:t>içine</a:t>
            </a:r>
            <a:r>
              <a:rPr lang="en-US" sz="2200" dirty="0"/>
              <a:t> </a:t>
            </a:r>
            <a:r>
              <a:rPr lang="en-US" sz="2200" dirty="0" err="1"/>
              <a:t>girerler</a:t>
            </a:r>
            <a:endParaRPr lang="en-US" sz="22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7FCD3A-1CF8-BF48-B056-BDDAC5D2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88AB9-8F22-3149-ABB3-BD07098B9761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6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746E2A38-ACC8-44E6-85E2-A79CBAF15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14" y="4086003"/>
            <a:ext cx="9366313" cy="2258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9B486D59-6CBE-3B4E-8B47-F58DF36B47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7230" y="4272030"/>
            <a:ext cx="2966280" cy="18815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dirty="0" err="1">
                <a:solidFill>
                  <a:srgbClr val="FFFF00"/>
                </a:solidFill>
              </a:rPr>
              <a:t>Lipozomlar</a:t>
            </a:r>
            <a:r>
              <a:rPr lang="en-US" sz="2900" dirty="0">
                <a:solidFill>
                  <a:srgbClr val="FFFF00"/>
                </a:solidFill>
              </a:rPr>
              <a:t> </a:t>
            </a:r>
            <a:r>
              <a:rPr lang="en-US" sz="2900" dirty="0" err="1">
                <a:solidFill>
                  <a:srgbClr val="FFFF00"/>
                </a:solidFill>
              </a:rPr>
              <a:t>boş</a:t>
            </a:r>
            <a:r>
              <a:rPr lang="en-US" sz="2900" dirty="0">
                <a:solidFill>
                  <a:srgbClr val="FFFF00"/>
                </a:solidFill>
              </a:rPr>
              <a:t> </a:t>
            </a:r>
            <a:r>
              <a:rPr lang="en-US" sz="2900" dirty="0" err="1">
                <a:solidFill>
                  <a:srgbClr val="FFFF00"/>
                </a:solidFill>
              </a:rPr>
              <a:t>veya</a:t>
            </a:r>
            <a:r>
              <a:rPr lang="en-US" sz="2900" dirty="0">
                <a:solidFill>
                  <a:srgbClr val="FFFF00"/>
                </a:solidFill>
              </a:rPr>
              <a:t> sphingomyelin </a:t>
            </a:r>
            <a:r>
              <a:rPr lang="en-US" sz="2900" dirty="0" err="1">
                <a:solidFill>
                  <a:srgbClr val="FFFF00"/>
                </a:solidFill>
              </a:rPr>
              <a:t>yüklü</a:t>
            </a:r>
            <a:r>
              <a:rPr lang="en-US" sz="2900" dirty="0">
                <a:solidFill>
                  <a:srgbClr val="FFFF00"/>
                </a:solidFill>
              </a:rPr>
              <a:t> </a:t>
            </a:r>
            <a:r>
              <a:rPr lang="en-US" sz="2900" dirty="0" err="1">
                <a:solidFill>
                  <a:srgbClr val="FFFF00"/>
                </a:solidFill>
              </a:rPr>
              <a:t>olabilir</a:t>
            </a:r>
            <a:endParaRPr lang="en-US" sz="2900" dirty="0">
              <a:solidFill>
                <a:srgbClr val="FFFF00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FE8476A-8D0E-7B41-95D1-C0909C4DC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4" y="1459778"/>
            <a:ext cx="5232736" cy="146516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B98D398-5826-9548-AF3A-5DE63C735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721" y="367808"/>
            <a:ext cx="4225586" cy="3464981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C75F83-9490-7A49-B6A8-841FFC208F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07569" y="4272030"/>
            <a:ext cx="6172200" cy="18815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Intravesical liposomes 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Çekirdeğine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hidrofilik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ilaçlar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en-US" sz="2400" dirty="0" err="1">
                <a:solidFill>
                  <a:schemeClr val="bg1"/>
                </a:solidFill>
              </a:rPr>
              <a:t>takrolimos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gibi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hidrofobik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ilaçlar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duvarına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yüklenebilir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86484E9-248E-3742-82E6-E9C42355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ECFCA-41CE-764B-80C8-F81A46C4EE71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3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C927919-8747-8847-B17F-3E59959A3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97" y="146718"/>
            <a:ext cx="5561799" cy="652264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FDD0594-F354-9D40-B4B0-D498AE5AA6E0}"/>
              </a:ext>
            </a:extLst>
          </p:cNvPr>
          <p:cNvSpPr/>
          <p:nvPr/>
        </p:nvSpPr>
        <p:spPr>
          <a:xfrm>
            <a:off x="2245997" y="1052736"/>
            <a:ext cx="809271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58A992-64DF-9940-907B-62A741F72BCC}"/>
              </a:ext>
            </a:extLst>
          </p:cNvPr>
          <p:cNvSpPr/>
          <p:nvPr/>
        </p:nvSpPr>
        <p:spPr>
          <a:xfrm>
            <a:off x="2983260" y="2132856"/>
            <a:ext cx="809271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2A5D6D-E022-264B-BF26-BF11A6EC4A2F}"/>
              </a:ext>
            </a:extLst>
          </p:cNvPr>
          <p:cNvSpPr/>
          <p:nvPr/>
        </p:nvSpPr>
        <p:spPr>
          <a:xfrm>
            <a:off x="3919364" y="1052736"/>
            <a:ext cx="809271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40159E-A432-1E47-8801-4C8D4CB80E0B}"/>
              </a:ext>
            </a:extLst>
          </p:cNvPr>
          <p:cNvSpPr/>
          <p:nvPr/>
        </p:nvSpPr>
        <p:spPr>
          <a:xfrm>
            <a:off x="5287516" y="1124744"/>
            <a:ext cx="1944218" cy="1728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7261AE53-C939-0B4E-A5F8-884880378545}"/>
              </a:ext>
            </a:extLst>
          </p:cNvPr>
          <p:cNvCxnSpPr/>
          <p:nvPr/>
        </p:nvCxnSpPr>
        <p:spPr>
          <a:xfrm>
            <a:off x="2839244" y="1772816"/>
            <a:ext cx="21602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5B452D41-C5BE-284D-9198-ECBFFBE25C50}"/>
              </a:ext>
            </a:extLst>
          </p:cNvPr>
          <p:cNvCxnSpPr>
            <a:cxnSpLocks/>
          </p:cNvCxnSpPr>
          <p:nvPr/>
        </p:nvCxnSpPr>
        <p:spPr>
          <a:xfrm flipV="1">
            <a:off x="3614149" y="1556792"/>
            <a:ext cx="521239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EF5FE066-A803-1F42-AA43-81BC52F8CA3B}"/>
              </a:ext>
            </a:extLst>
          </p:cNvPr>
          <p:cNvCxnSpPr>
            <a:cxnSpLocks/>
          </p:cNvCxnSpPr>
          <p:nvPr/>
        </p:nvCxnSpPr>
        <p:spPr>
          <a:xfrm>
            <a:off x="4783460" y="1412776"/>
            <a:ext cx="545729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1785E28-F4BF-484B-A84A-5F0E31693D6D}"/>
              </a:ext>
            </a:extLst>
          </p:cNvPr>
          <p:cNvSpPr/>
          <p:nvPr/>
        </p:nvSpPr>
        <p:spPr>
          <a:xfrm>
            <a:off x="5880763" y="1340768"/>
            <a:ext cx="918921" cy="36004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Sağ Ok 21">
            <a:extLst>
              <a:ext uri="{FF2B5EF4-FFF2-40B4-BE49-F238E27FC236}">
                <a16:creationId xmlns:a16="http://schemas.microsoft.com/office/drawing/2014/main" id="{9AAF9109-FA99-B342-B4F2-BF629C933880}"/>
              </a:ext>
            </a:extLst>
          </p:cNvPr>
          <p:cNvSpPr/>
          <p:nvPr/>
        </p:nvSpPr>
        <p:spPr>
          <a:xfrm>
            <a:off x="6852870" y="1412777"/>
            <a:ext cx="937745" cy="19420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  <a:highlight>
                <a:srgbClr val="00FF00"/>
              </a:highlight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19627BA7-3000-C743-8277-53E20FC46A9A}"/>
              </a:ext>
            </a:extLst>
          </p:cNvPr>
          <p:cNvSpPr txBox="1"/>
          <p:nvPr/>
        </p:nvSpPr>
        <p:spPr>
          <a:xfrm>
            <a:off x="7807796" y="1331476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/>
              <a:t>Bladder</a:t>
            </a:r>
            <a:r>
              <a:rPr lang="tr-TR" sz="1800" dirty="0"/>
              <a:t> </a:t>
            </a:r>
            <a:r>
              <a:rPr lang="tr-TR" sz="1800" dirty="0" err="1"/>
              <a:t>pain</a:t>
            </a:r>
            <a:r>
              <a:rPr lang="tr-TR" sz="1800" dirty="0"/>
              <a:t> </a:t>
            </a:r>
            <a:r>
              <a:rPr lang="tr-TR" sz="1800" dirty="0" err="1"/>
              <a:t>syndrome</a:t>
            </a:r>
            <a:endParaRPr lang="tr-TR" sz="1800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9B71C6CC-0B4D-2645-9FAE-854DB961CE04}"/>
              </a:ext>
            </a:extLst>
          </p:cNvPr>
          <p:cNvSpPr txBox="1"/>
          <p:nvPr/>
        </p:nvSpPr>
        <p:spPr>
          <a:xfrm>
            <a:off x="7807796" y="6153116"/>
            <a:ext cx="2335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EAU </a:t>
            </a:r>
            <a:r>
              <a:rPr lang="tr-TR" sz="1400" dirty="0" err="1"/>
              <a:t>Guidelines</a:t>
            </a:r>
            <a:r>
              <a:rPr lang="tr-TR" sz="1400" dirty="0"/>
              <a:t> on </a:t>
            </a:r>
          </a:p>
          <a:p>
            <a:r>
              <a:rPr lang="tr-TR" sz="1400" dirty="0" err="1"/>
              <a:t>Chronic</a:t>
            </a:r>
            <a:r>
              <a:rPr lang="tr-TR" sz="1400" dirty="0"/>
              <a:t> </a:t>
            </a:r>
            <a:r>
              <a:rPr lang="tr-TR" sz="1400" dirty="0" err="1"/>
              <a:t>Pelvic</a:t>
            </a:r>
            <a:r>
              <a:rPr lang="tr-TR" sz="1400" dirty="0"/>
              <a:t> </a:t>
            </a:r>
            <a:r>
              <a:rPr lang="tr-TR" sz="1400" dirty="0" err="1"/>
              <a:t>Pain</a:t>
            </a:r>
            <a:r>
              <a:rPr lang="tr-TR" sz="1400" dirty="0"/>
              <a:t>, 2019. 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770015F-1876-0F4D-8C6B-0D97D4FE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77DC1-8B2C-9A49-8AF2-7AF869F62A7B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69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ED74DBF-3E2D-0A4D-A334-30D83CD32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506" b="15043"/>
          <a:stretch/>
        </p:blipFill>
        <p:spPr>
          <a:xfrm>
            <a:off x="270033" y="320040"/>
            <a:ext cx="9744361" cy="446227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2768B94-B3AB-2947-86D1-3EB05009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121" y="5093208"/>
            <a:ext cx="5883641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Boş lipozomlar üretelyumun yüzeyini kaplayarak onarılmasına yardımcı olurlar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2A5F5C6-B18D-2B47-B9B9-4371A9DA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AC1EF2-04A5-2549-8E07-AA399A221718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95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456" y="470925"/>
            <a:ext cx="369647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DF84BDF-0D44-884F-8DE6-B5B2094D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80" y="1012004"/>
            <a:ext cx="2882384" cy="4795408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Liposomal bladder instillations for IC/BPS</a:t>
            </a:r>
            <a:br>
              <a:rPr lang="en-US" sz="41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D7197A1-FDEB-4F8F-A055-24A1D4F74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177315"/>
              </p:ext>
            </p:extLst>
          </p:nvPr>
        </p:nvGraphicFramePr>
        <p:xfrm>
          <a:off x="4382690" y="470924"/>
          <a:ext cx="549585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4F6650BD-24F0-BC41-93FA-6A764923ADFA}"/>
              </a:ext>
            </a:extLst>
          </p:cNvPr>
          <p:cNvSpPr txBox="1"/>
          <p:nvPr/>
        </p:nvSpPr>
        <p:spPr>
          <a:xfrm>
            <a:off x="6619318" y="6389977"/>
            <a:ext cx="3259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Peters KM et al, Int </a:t>
            </a:r>
            <a:r>
              <a:rPr lang="en-US" sz="1400" dirty="0" err="1"/>
              <a:t>Urol</a:t>
            </a:r>
            <a:r>
              <a:rPr lang="en-US" sz="1400" dirty="0"/>
              <a:t> </a:t>
            </a:r>
            <a:r>
              <a:rPr lang="en-US" sz="1400" dirty="0" err="1"/>
              <a:t>Nephrol</a:t>
            </a:r>
            <a:r>
              <a:rPr lang="en-US" sz="1400" dirty="0"/>
              <a:t>. 2014</a:t>
            </a:r>
            <a:endParaRPr lang="tr-TR" sz="1400" dirty="0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EE7F5C-ED13-F44F-B495-AC127470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C4A31-C75D-E14B-99D5-85F3C57B3788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27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844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94950" y="900814"/>
            <a:ext cx="64092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496868" y="633165"/>
            <a:ext cx="407240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461" y="636723"/>
            <a:ext cx="337505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735749D-9A35-AA41-B6DF-DCAB1C3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98" y="982272"/>
            <a:ext cx="2858978" cy="456097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Intravesical liposome for delivery of topical BTX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35878" y="1352302"/>
            <a:ext cx="561566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C86DA8-CC84-754A-9534-4AA10EC27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259" y="1719618"/>
            <a:ext cx="5202013" cy="433462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EFFFF"/>
                </a:solidFill>
              </a:rPr>
              <a:t>Üriner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retansiyon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ve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artık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idrar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hacmi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artışı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olmasızın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yakınmalarda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  <a:r>
              <a:rPr lang="en-US" sz="2400" dirty="0" err="1">
                <a:solidFill>
                  <a:srgbClr val="FEFFFF"/>
                </a:solidFill>
              </a:rPr>
              <a:t>düzelme</a:t>
            </a:r>
            <a:r>
              <a:rPr lang="en-US" sz="2400" dirty="0">
                <a:solidFill>
                  <a:srgbClr val="FEFFFF"/>
                </a:solidFill>
              </a:rPr>
              <a:t> 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43B3BFE-330C-7746-B07D-8C501FA816B5}"/>
              </a:ext>
            </a:extLst>
          </p:cNvPr>
          <p:cNvSpPr/>
          <p:nvPr/>
        </p:nvSpPr>
        <p:spPr>
          <a:xfrm>
            <a:off x="5801308" y="4746916"/>
            <a:ext cx="5143500" cy="775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dirty="0" err="1">
                <a:solidFill>
                  <a:schemeClr val="bg1"/>
                </a:solidFill>
              </a:rPr>
              <a:t>Kuo</a:t>
            </a:r>
            <a:r>
              <a:rPr lang="en-US" sz="1400" dirty="0">
                <a:solidFill>
                  <a:schemeClr val="bg1"/>
                </a:solidFill>
              </a:rPr>
              <a:t> HC, et al. Eur </a:t>
            </a:r>
            <a:r>
              <a:rPr lang="en-US" sz="1400" dirty="0" err="1">
                <a:solidFill>
                  <a:schemeClr val="bg1"/>
                </a:solidFill>
              </a:rPr>
              <a:t>Urol</a:t>
            </a:r>
            <a:r>
              <a:rPr lang="en-US" sz="1400" dirty="0">
                <a:solidFill>
                  <a:schemeClr val="bg1"/>
                </a:solidFill>
              </a:rPr>
              <a:t> 2014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400" dirty="0">
                <a:solidFill>
                  <a:schemeClr val="bg1"/>
                </a:solidFill>
              </a:rPr>
              <a:t>Chuang YC, et al. J </a:t>
            </a:r>
            <a:r>
              <a:rPr lang="en-US" sz="1400" dirty="0" err="1">
                <a:solidFill>
                  <a:schemeClr val="bg1"/>
                </a:solidFill>
              </a:rPr>
              <a:t>Urol</a:t>
            </a:r>
            <a:r>
              <a:rPr lang="en-US" sz="1400" dirty="0">
                <a:solidFill>
                  <a:schemeClr val="bg1"/>
                </a:solidFill>
              </a:rPr>
              <a:t> 2014 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29B3F8-3250-B144-9454-BB45032F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C06AD-7A7D-3148-A937-200EB8C2767C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93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C827F-A91B-6149-8F14-A321C3FA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4D1FE3-D852-414B-BDB3-FF831132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956" y="1825625"/>
            <a:ext cx="9332813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İlk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çalışma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İntravezikal</a:t>
            </a:r>
            <a:r>
              <a:rPr lang="en-US" dirty="0"/>
              <a:t> </a:t>
            </a:r>
            <a:r>
              <a:rPr lang="en-US" dirty="0" err="1"/>
              <a:t>lipozom</a:t>
            </a:r>
            <a:r>
              <a:rPr lang="en-US" dirty="0"/>
              <a:t>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oral PPS </a:t>
            </a:r>
            <a:r>
              <a:rPr lang="en-US" dirty="0" err="1"/>
              <a:t>karşılaştırılmış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24 hasta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12 hasta 80 mg </a:t>
            </a:r>
            <a:r>
              <a:rPr lang="en-US" dirty="0" err="1"/>
              <a:t>lipozom</a:t>
            </a:r>
            <a:r>
              <a:rPr lang="en-US" dirty="0"/>
              <a:t> </a:t>
            </a:r>
            <a:r>
              <a:rPr lang="en-US" dirty="0" err="1"/>
              <a:t>intravezikal</a:t>
            </a:r>
            <a:r>
              <a:rPr lang="en-US" dirty="0"/>
              <a:t> </a:t>
            </a:r>
            <a:r>
              <a:rPr lang="en-US" dirty="0" err="1"/>
              <a:t>instillasyon</a:t>
            </a:r>
            <a:r>
              <a:rPr lang="en-US" dirty="0"/>
              <a:t> </a:t>
            </a:r>
            <a:r>
              <a:rPr lang="en-US" dirty="0" err="1"/>
              <a:t>tedavisi</a:t>
            </a:r>
            <a:r>
              <a:rPr lang="en-US" dirty="0"/>
              <a:t>, </a:t>
            </a:r>
            <a:r>
              <a:rPr lang="en-US" dirty="0" err="1"/>
              <a:t>haftada</a:t>
            </a:r>
            <a:r>
              <a:rPr lang="en-US" dirty="0"/>
              <a:t> 1,  4 </a:t>
            </a:r>
            <a:r>
              <a:rPr lang="en-US" dirty="0" err="1"/>
              <a:t>hafta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12 hasta 300 mg PPS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err="1"/>
              <a:t>Yakınmalarda</a:t>
            </a:r>
            <a:r>
              <a:rPr lang="en-US" dirty="0"/>
              <a:t> PPS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karşılaştırılabilir</a:t>
            </a:r>
            <a:r>
              <a:rPr lang="en-US" dirty="0"/>
              <a:t> </a:t>
            </a:r>
            <a:r>
              <a:rPr lang="en-US" dirty="0" err="1"/>
              <a:t>sonuçlar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edilmiş</a:t>
            </a: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7534CB8-5BBB-524C-8728-38A722987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1" y="268950"/>
            <a:ext cx="8631574" cy="1325563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22F4C118-EC89-3943-AA82-15E5C43CF7E7}"/>
              </a:ext>
            </a:extLst>
          </p:cNvPr>
          <p:cNvSpPr txBox="1"/>
          <p:nvPr/>
        </p:nvSpPr>
        <p:spPr>
          <a:xfrm>
            <a:off x="6993805" y="5946130"/>
            <a:ext cx="258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J </a:t>
            </a:r>
            <a:r>
              <a:rPr lang="tr-TR" sz="1400" dirty="0" err="1"/>
              <a:t>Urol</a:t>
            </a:r>
            <a:r>
              <a:rPr lang="tr-TR" sz="1400" dirty="0"/>
              <a:t>, 2009, 182; 1393-1400</a:t>
            </a:r>
            <a:r>
              <a:rPr lang="tr-TR" dirty="0"/>
              <a:t>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CAE1E1-217F-304B-A4CF-696D469B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A2B4E-17FB-9947-880C-33034AE2F791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01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456" y="470925"/>
            <a:ext cx="369647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7B5010F-FD44-294F-83F7-F1A1950B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80" y="1012004"/>
            <a:ext cx="2882384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Sonuçlar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448D163A-81A0-486C-ADC4-BD60EA78E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104995"/>
              </p:ext>
            </p:extLst>
          </p:nvPr>
        </p:nvGraphicFramePr>
        <p:xfrm>
          <a:off x="4382690" y="470924"/>
          <a:ext cx="549585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BF39B21-6D76-5540-A996-C9528BD8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4FAAA-9240-1F44-8C72-E8FED2B4DE22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4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2844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11018" y="1766812"/>
            <a:ext cx="693978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11018" y="1423780"/>
            <a:ext cx="580293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98361" y="1239381"/>
            <a:ext cx="29295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98360" y="1230651"/>
            <a:ext cx="861355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4B2A09-CA90-294B-913F-24ACBB29662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78653" y="1607809"/>
            <a:ext cx="7792897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Sabrınız için teşekkürler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6F574E6-17AA-314F-A832-762E83E3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73D40D-0560-3044-B00F-F2E28E063B05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6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456" y="470925"/>
            <a:ext cx="369647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919C701C-C5DB-4E4E-9EBA-F8BFD9DA01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8180" y="1012004"/>
            <a:ext cx="2882384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Mesane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Ağrı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Sendromu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İçerik Yer Tutucusu 4">
            <a:extLst>
              <a:ext uri="{FF2B5EF4-FFF2-40B4-BE49-F238E27FC236}">
                <a16:creationId xmlns:a16="http://schemas.microsoft.com/office/drawing/2014/main" id="{184ACBFF-E8C9-4383-A623-2574D4E2A7B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71445240"/>
              </p:ext>
            </p:extLst>
          </p:nvPr>
        </p:nvGraphicFramePr>
        <p:xfrm>
          <a:off x="4382690" y="470924"/>
          <a:ext cx="549585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6EADF63-81AF-2247-9A32-5D3808D4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A4A86-7835-3946-8E11-A6C62F5EC658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9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919C701C-C5DB-4E4E-9EBA-F8BFD9DA01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7231" y="365125"/>
            <a:ext cx="887253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İçerik Yer Tutucusu 4">
            <a:extLst>
              <a:ext uri="{FF2B5EF4-FFF2-40B4-BE49-F238E27FC236}">
                <a16:creationId xmlns:a16="http://schemas.microsoft.com/office/drawing/2014/main" id="{C80264E7-C908-4AA8-94C8-84D236B1754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38890748"/>
              </p:ext>
            </p:extLst>
          </p:nvPr>
        </p:nvGraphicFramePr>
        <p:xfrm>
          <a:off x="707230" y="1340768"/>
          <a:ext cx="8872537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ECEE2EE-B945-7440-9647-4B748CD50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B9505-F414-2A46-A65F-4BECE076385F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2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F07B6E2D-D33C-644A-B4E7-549E73BFDD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7231" y="365125"/>
            <a:ext cx="8872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MAS’da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Yeni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olan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nedir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? </a:t>
            </a:r>
          </a:p>
        </p:txBody>
      </p:sp>
      <p:graphicFrame>
        <p:nvGraphicFramePr>
          <p:cNvPr id="6" name="İçerik Yer Tutucusu 3">
            <a:extLst>
              <a:ext uri="{FF2B5EF4-FFF2-40B4-BE49-F238E27FC236}">
                <a16:creationId xmlns:a16="http://schemas.microsoft.com/office/drawing/2014/main" id="{7F11030C-A412-474D-B721-F0FDB08BC99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12993459"/>
              </p:ext>
            </p:extLst>
          </p:nvPr>
        </p:nvGraphicFramePr>
        <p:xfrm>
          <a:off x="707231" y="1825625"/>
          <a:ext cx="887253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8610832-696C-1B40-9262-25D3A213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D21B0-AE81-2043-9428-C7119CC4A5C7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85B35EA7-520A-2F41-B4E0-A25C8391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1" y="629266"/>
            <a:ext cx="4770526" cy="1676603"/>
          </a:xfrm>
        </p:spPr>
        <p:txBody>
          <a:bodyPr>
            <a:normAutofit/>
          </a:bodyPr>
          <a:lstStyle/>
          <a:p>
            <a:pPr algn="ctr"/>
            <a:r>
              <a:rPr lang="tr-TR" sz="3700" dirty="0"/>
              <a:t>MAS da </a:t>
            </a:r>
            <a:r>
              <a:rPr lang="tr-TR" sz="3700" dirty="0" err="1"/>
              <a:t>tiplendirme</a:t>
            </a:r>
            <a:endParaRPr lang="tr-TR" sz="370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03C02A2-C2C6-5F40-8AC6-897BEBE3A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534" y="2438400"/>
            <a:ext cx="4325931" cy="3785419"/>
          </a:xfrm>
        </p:spPr>
        <p:txBody>
          <a:bodyPr>
            <a:normAutofit/>
          </a:bodyPr>
          <a:lstStyle/>
          <a:p>
            <a:r>
              <a:rPr lang="tr-TR" dirty="0" err="1"/>
              <a:t>Anamnez</a:t>
            </a:r>
            <a:endParaRPr lang="tr-TR" dirty="0"/>
          </a:p>
          <a:p>
            <a:r>
              <a:rPr lang="tr-TR" dirty="0"/>
              <a:t>FM</a:t>
            </a:r>
          </a:p>
          <a:p>
            <a:r>
              <a:rPr lang="tr-TR" dirty="0"/>
              <a:t>İşeme günlüğü</a:t>
            </a:r>
          </a:p>
          <a:p>
            <a:r>
              <a:rPr lang="tr-TR" dirty="0"/>
              <a:t>İt, </a:t>
            </a:r>
            <a:r>
              <a:rPr lang="tr-TR" dirty="0" err="1"/>
              <a:t>ik</a:t>
            </a:r>
            <a:endParaRPr lang="tr-TR" dirty="0"/>
          </a:p>
          <a:p>
            <a:r>
              <a:rPr lang="tr-TR" sz="3200" dirty="0" err="1">
                <a:solidFill>
                  <a:srgbClr val="FF0000"/>
                </a:solidFill>
              </a:rPr>
              <a:t>Sistoskopi</a:t>
            </a:r>
            <a:r>
              <a:rPr lang="tr-TR" sz="3200" dirty="0">
                <a:solidFill>
                  <a:srgbClr val="FF0000"/>
                </a:solidFill>
              </a:rPr>
              <a:t>(</a:t>
            </a:r>
            <a:r>
              <a:rPr lang="tr-TR" sz="3200" dirty="0" err="1">
                <a:solidFill>
                  <a:srgbClr val="FF0000"/>
                </a:solidFill>
              </a:rPr>
              <a:t>non</a:t>
            </a:r>
            <a:r>
              <a:rPr lang="tr-TR" sz="3200" dirty="0">
                <a:solidFill>
                  <a:srgbClr val="FF0000"/>
                </a:solidFill>
              </a:rPr>
              <a:t> HL/HL)</a:t>
            </a:r>
          </a:p>
          <a:p>
            <a:r>
              <a:rPr lang="tr-TR" dirty="0"/>
              <a:t>Ultrason</a:t>
            </a:r>
          </a:p>
          <a:p>
            <a:r>
              <a:rPr lang="tr-TR" dirty="0" err="1"/>
              <a:t>Uroflowmetri</a:t>
            </a:r>
            <a:endParaRPr lang="tr-TR" dirty="0"/>
          </a:p>
        </p:txBody>
      </p:sp>
      <p:pic>
        <p:nvPicPr>
          <p:cNvPr id="5" name="Resim 4" descr="elma, meyve, kırmızı, oturma içeren bir resim&#10;&#10;Açıklama otomatik olarak oluşturuldu">
            <a:extLst>
              <a:ext uri="{FF2B5EF4-FFF2-40B4-BE49-F238E27FC236}">
                <a16:creationId xmlns:a16="http://schemas.microsoft.com/office/drawing/2014/main" id="{33CE9CC6-4D13-CE4D-8AC9-78E872CE6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66" r="17270" b="1"/>
          <a:stretch/>
        </p:blipFill>
        <p:spPr>
          <a:xfrm>
            <a:off x="5138954" y="640082"/>
            <a:ext cx="4608330" cy="5577837"/>
          </a:xfrm>
          <a:prstGeom prst="rect">
            <a:avLst/>
          </a:prstGeom>
          <a:effectLst/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BDD8B5E-8838-C649-91AF-9F9A9772BA7C}"/>
              </a:ext>
            </a:extLst>
          </p:cNvPr>
          <p:cNvSpPr txBox="1"/>
          <p:nvPr/>
        </p:nvSpPr>
        <p:spPr>
          <a:xfrm>
            <a:off x="5138954" y="6217918"/>
            <a:ext cx="4926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International </a:t>
            </a:r>
            <a:r>
              <a:rPr lang="tr-TR" sz="1400" dirty="0" err="1"/>
              <a:t>Journal</a:t>
            </a:r>
            <a:r>
              <a:rPr lang="tr-TR" sz="1400" dirty="0"/>
              <a:t> of </a:t>
            </a:r>
            <a:r>
              <a:rPr lang="tr-TR" sz="1400" dirty="0" err="1"/>
              <a:t>Urology</a:t>
            </a:r>
            <a:r>
              <a:rPr lang="tr-TR" sz="1400" dirty="0"/>
              <a:t> (2019) 26 (</a:t>
            </a:r>
            <a:r>
              <a:rPr lang="tr-TR" sz="1400" dirty="0" err="1"/>
              <a:t>Suppl</a:t>
            </a:r>
            <a:r>
              <a:rPr lang="tr-TR" sz="1400" dirty="0"/>
              <a:t>. 1), 20--24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8550FB3-6647-0646-8E74-666811EA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4F8FB-2A32-5B4E-9FC6-0533BB7A3AB8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3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E5E6357-EC66-5A4B-A853-66F269A84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4" y="1995155"/>
            <a:ext cx="9752012" cy="286769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DC6D217-5552-9E4E-A4F9-DAA2F0261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252" y="764704"/>
            <a:ext cx="4038600" cy="4572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6E94A641-F0B4-6949-9671-76FA3555E280}"/>
              </a:ext>
            </a:extLst>
          </p:cNvPr>
          <p:cNvSpPr/>
          <p:nvPr/>
        </p:nvSpPr>
        <p:spPr>
          <a:xfrm>
            <a:off x="267494" y="2276872"/>
            <a:ext cx="9752012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2775FEB-A0D4-0E44-8D2B-5BAD7BC4AED3}"/>
              </a:ext>
            </a:extLst>
          </p:cNvPr>
          <p:cNvSpPr txBox="1"/>
          <p:nvPr/>
        </p:nvSpPr>
        <p:spPr>
          <a:xfrm>
            <a:off x="6119079" y="4990673"/>
            <a:ext cx="3900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EAU </a:t>
            </a:r>
            <a:r>
              <a:rPr lang="tr-TR" sz="1400" dirty="0" err="1"/>
              <a:t>Guidelines</a:t>
            </a:r>
            <a:r>
              <a:rPr lang="tr-TR" sz="1400" dirty="0"/>
              <a:t> on </a:t>
            </a:r>
            <a:r>
              <a:rPr lang="tr-TR" sz="1400" dirty="0" err="1"/>
              <a:t>Chronic</a:t>
            </a:r>
            <a:r>
              <a:rPr lang="tr-TR" sz="1400" dirty="0"/>
              <a:t> </a:t>
            </a:r>
            <a:r>
              <a:rPr lang="tr-TR" sz="1400" dirty="0" err="1"/>
              <a:t>Pelvic</a:t>
            </a:r>
            <a:r>
              <a:rPr lang="tr-TR" sz="1400" dirty="0"/>
              <a:t> </a:t>
            </a:r>
            <a:r>
              <a:rPr lang="tr-TR" sz="1400" dirty="0" err="1"/>
              <a:t>Pain</a:t>
            </a:r>
            <a:r>
              <a:rPr lang="tr-TR" sz="1400" dirty="0"/>
              <a:t>, 2019. </a:t>
            </a:r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AC536D4C-D32E-E44F-B7F6-94AD2C5C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12307-0E6E-4B4E-BEBD-06AAB8375429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2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EC1136BA-B9D1-0D4B-8A2B-85000EA3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rial Narrow" charset="0"/>
                <a:cs typeface="Arial Narrow" charset="0"/>
              </a:rPr>
              <a:t>Altgrup</a:t>
            </a:r>
            <a:r>
              <a:rPr lang="en-US" b="1" dirty="0">
                <a:latin typeface="Arial Narrow" charset="0"/>
                <a:cs typeface="Arial Narrow" charset="0"/>
              </a:rPr>
              <a:t> </a:t>
            </a:r>
            <a:r>
              <a:rPr lang="en-US" b="1" dirty="0" err="1">
                <a:latin typeface="Arial Narrow" charset="0"/>
                <a:cs typeface="Arial Narrow" charset="0"/>
              </a:rPr>
              <a:t>temelli</a:t>
            </a:r>
            <a:r>
              <a:rPr lang="en-US" b="1" dirty="0">
                <a:latin typeface="Arial Narrow" charset="0"/>
                <a:cs typeface="Arial Narrow" charset="0"/>
              </a:rPr>
              <a:t> </a:t>
            </a:r>
            <a:r>
              <a:rPr lang="en-US" b="1" dirty="0" err="1">
                <a:latin typeface="Arial Narrow" charset="0"/>
                <a:cs typeface="Arial Narrow" charset="0"/>
              </a:rPr>
              <a:t>tedavi</a:t>
            </a:r>
            <a:endParaRPr lang="en-US" dirty="0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1009FD1D-4DD6-854F-9F65-51C8A7F3D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Hunner</a:t>
            </a: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lezyon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4B8548EC-48E5-6942-9B6B-4574EBFFBF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Diyet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Hidrodistansiyon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TUR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Siklosporin</a:t>
            </a: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 A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Cerrahi</a:t>
            </a:r>
            <a:endParaRPr lang="en-US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9DF507FC-6315-1C47-92B8-B870C0A50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Non-</a:t>
            </a: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Hunner</a:t>
            </a: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lezyon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F9582030-F2C8-584C-9B1D-D7680FDF64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Oral </a:t>
            </a: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Tedaviler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Pelvik</a:t>
            </a: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taban</a:t>
            </a: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fizyoterapi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OnabotulinumtoxinA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Tetik</a:t>
            </a: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noktası</a:t>
            </a: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enjeksiyonları</a:t>
            </a: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 &amp; </a:t>
            </a: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Pudental</a:t>
            </a: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blok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dirty="0" err="1">
                <a:latin typeface="Arial Narrow" charset="0"/>
                <a:ea typeface="Arial Narrow" charset="0"/>
                <a:cs typeface="Arial Narrow" charset="0"/>
              </a:rPr>
              <a:t>Nöromodülasyon</a:t>
            </a:r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BBA9CE68-25AA-A746-8E07-6FC0E6C7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11" y="5176838"/>
            <a:ext cx="4193332" cy="1142120"/>
          </a:xfrm>
          <a:prstGeom prst="rect">
            <a:avLst/>
          </a:prstGeom>
        </p:spPr>
      </p:pic>
      <p:sp>
        <p:nvSpPr>
          <p:cNvPr id="11" name="Bulut Belirtme Çizgisi 10">
            <a:extLst>
              <a:ext uri="{FF2B5EF4-FFF2-40B4-BE49-F238E27FC236}">
                <a16:creationId xmlns:a16="http://schemas.microsoft.com/office/drawing/2014/main" id="{82CA43DE-93E5-A948-AA29-85855E0BBBEC}"/>
              </a:ext>
            </a:extLst>
          </p:cNvPr>
          <p:cNvSpPr/>
          <p:nvPr/>
        </p:nvSpPr>
        <p:spPr>
          <a:xfrm>
            <a:off x="7807796" y="-29160"/>
            <a:ext cx="2376264" cy="2306439"/>
          </a:xfrm>
          <a:prstGeom prst="cloudCallout">
            <a:avLst>
              <a:gd name="adj1" fmla="val -53604"/>
              <a:gd name="adj2" fmla="val 81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PPS</a:t>
            </a:r>
          </a:p>
          <a:p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Amitriptyline</a:t>
            </a:r>
          </a:p>
          <a:p>
            <a:r>
              <a:rPr lang="tr-TR" sz="2000" dirty="0" err="1"/>
              <a:t>Hydroxyzine</a:t>
            </a:r>
            <a:endParaRPr lang="en-GB" sz="2000" dirty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GB" sz="2000" dirty="0">
                <a:latin typeface="Arial Narrow" charset="0"/>
                <a:ea typeface="Arial Narrow" charset="0"/>
                <a:cs typeface="Arial Narrow" charset="0"/>
              </a:rPr>
              <a:t>Cimetidine</a:t>
            </a:r>
            <a:endParaRPr lang="tr-TR" sz="2000" dirty="0"/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985303C-D4F2-B146-A15F-DEBA5C0C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1EED3-C5E8-6941-B83D-112327FB31CE}" type="datetime1">
              <a:rPr lang="tr-TR" smtClean="0"/>
              <a:t>4.04.2020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9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1016</Words>
  <Application>Microsoft Macintosh PowerPoint</Application>
  <PresentationFormat>35 mm Slayt</PresentationFormat>
  <Paragraphs>198</Paragraphs>
  <Slides>35</Slides>
  <Notes>6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Times New Roman</vt:lpstr>
      <vt:lpstr>Office Theme</vt:lpstr>
      <vt:lpstr>Mesane Ağrı Sendromu Tedavide Yenilikler </vt:lpstr>
      <vt:lpstr>PowerPoint Sunusu</vt:lpstr>
      <vt:lpstr>PowerPoint Sunusu</vt:lpstr>
      <vt:lpstr>Mesane Ağrı Sendromu </vt:lpstr>
      <vt:lpstr>MAS </vt:lpstr>
      <vt:lpstr>MAS’da Yeni olan nedir ? </vt:lpstr>
      <vt:lpstr>MAS da tiplendirme</vt:lpstr>
      <vt:lpstr>PowerPoint Sunusu</vt:lpstr>
      <vt:lpstr>Altgrup temelli tedavi</vt:lpstr>
      <vt:lpstr> EAU Guidelines on Chronic Pelvic Pain, 2019  Öneriler </vt:lpstr>
      <vt:lpstr>PowerPoint Sunusu</vt:lpstr>
      <vt:lpstr>Comparison of the Efficacy Between Transurethral Coagulation and Transurethral Resection of Hunner Lesion in Interstitial Cystitis/Bladder Pain Syndrome Patients </vt:lpstr>
      <vt:lpstr>Pigmentary maculopathy associated with chronic exposure to PPS</vt:lpstr>
      <vt:lpstr>PowerPoint Sunusu</vt:lpstr>
      <vt:lpstr>PowerPoint Sunusu</vt:lpstr>
      <vt:lpstr>PowerPoint Sunusu</vt:lpstr>
      <vt:lpstr>Yeni oral tedaviler</vt:lpstr>
      <vt:lpstr>PowerPoint Sunusu</vt:lpstr>
      <vt:lpstr>PowerPoint Sunusu</vt:lpstr>
      <vt:lpstr>Wang et al. BMC Urology (2017) 17:2 </vt:lpstr>
      <vt:lpstr>TNF–alpha antagonist Adalimumab  (Bosch PC ,  J Urol 2014)</vt:lpstr>
      <vt:lpstr>TNF–alpha antagonist Adalimumab  (Bosch PC ,  J Urol 2014)</vt:lpstr>
      <vt:lpstr>PowerPoint Sunusu</vt:lpstr>
      <vt:lpstr>PowerPoint Sunusu</vt:lpstr>
      <vt:lpstr>P2X3 RECEPTOR ANTAGONIST AF-219 </vt:lpstr>
      <vt:lpstr>Daily low-dose sildenafil (25 mg) in non-Hunner lesion IC Chen H et al, Urology 2014</vt:lpstr>
      <vt:lpstr>Yeni çıkan intravezikal tedaviler ?</vt:lpstr>
      <vt:lpstr>Mesane içi Lipozomlar</vt:lpstr>
      <vt:lpstr>Lipozomlar boş veya sphingomyelin yüklü olabilir</vt:lpstr>
      <vt:lpstr>Boş lipozomlar üretelyumun yüzeyini kaplayarak onarılmasına yardımcı olurlar</vt:lpstr>
      <vt:lpstr>Liposomal bladder instillations for IC/BPS </vt:lpstr>
      <vt:lpstr>Intravesical liposome for delivery of topical BTX</vt:lpstr>
      <vt:lpstr>PowerPoint Sunusu</vt:lpstr>
      <vt:lpstr>Sonuçlar</vt:lpstr>
      <vt:lpstr>Sabrınız için 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Mesane Ağrı Sendromu Tedavide Yenilikler </dc:title>
  <dc:creator>Mehmet Onur Aybek</dc:creator>
  <cp:lastModifiedBy>Microsoft Office User</cp:lastModifiedBy>
  <cp:revision>11</cp:revision>
  <dcterms:created xsi:type="dcterms:W3CDTF">2020-02-17T19:51:35Z</dcterms:created>
  <dcterms:modified xsi:type="dcterms:W3CDTF">2020-04-04T11:42:37Z</dcterms:modified>
</cp:coreProperties>
</file>