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4" r:id="rId3"/>
    <p:sldId id="399" r:id="rId4"/>
    <p:sldId id="376" r:id="rId5"/>
    <p:sldId id="331" r:id="rId6"/>
    <p:sldId id="391" r:id="rId7"/>
    <p:sldId id="336" r:id="rId8"/>
    <p:sldId id="337" r:id="rId9"/>
    <p:sldId id="339" r:id="rId10"/>
    <p:sldId id="334" r:id="rId11"/>
    <p:sldId id="392" r:id="rId12"/>
    <p:sldId id="344" r:id="rId13"/>
    <p:sldId id="345" r:id="rId14"/>
    <p:sldId id="382" r:id="rId15"/>
    <p:sldId id="393" r:id="rId16"/>
    <p:sldId id="350" r:id="rId17"/>
    <p:sldId id="352" r:id="rId18"/>
    <p:sldId id="367" r:id="rId19"/>
    <p:sldId id="368" r:id="rId20"/>
    <p:sldId id="375" r:id="rId21"/>
    <p:sldId id="374" r:id="rId22"/>
    <p:sldId id="386" r:id="rId23"/>
    <p:sldId id="384" r:id="rId24"/>
    <p:sldId id="383" r:id="rId25"/>
    <p:sldId id="388" r:id="rId26"/>
    <p:sldId id="370" r:id="rId27"/>
    <p:sldId id="349" r:id="rId28"/>
    <p:sldId id="400" r:id="rId29"/>
    <p:sldId id="371" r:id="rId30"/>
    <p:sldId id="397" r:id="rId31"/>
    <p:sldId id="398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71"/>
    <p:restoredTop sz="94754"/>
  </p:normalViewPr>
  <p:slideViewPr>
    <p:cSldViewPr>
      <p:cViewPr varScale="1">
        <p:scale>
          <a:sx n="102" d="100"/>
          <a:sy n="102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F2DE-61D0-7F40-8076-EE5B0FD1F976}" type="datetimeFigureOut">
              <a:rPr lang="tr-TR" smtClean="0"/>
              <a:t>26.03.2019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B57B7-9CCF-AA40-BD7C-77C136681A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7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8B25-43C7-9D43-BA6F-A5BC39BA7837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072D-E3E4-984A-9254-1087FED498DA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1315-C6E2-194D-AD35-6F4D310CA651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400A-EFDE-F74F-A082-6BE0E035526C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390-31AF-4C4E-A8BB-74426AD34B82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C50A-19FA-784F-913C-3A07FBDE14F1}" type="datetime1">
              <a:rPr lang="tr-TR" smtClean="0"/>
              <a:t>26.03.2019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F6E7-10D5-5142-A84F-E0712C1CA85C}" type="datetime1">
              <a:rPr lang="tr-TR" smtClean="0"/>
              <a:t>26.03.2019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545D-5FD4-CE42-89A9-E67101421816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F3C6-1F1D-B746-ACB7-86EBEEEE7A7E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132E-ADB0-C342-ABB0-0F25DDCE5F1B}" type="datetime1">
              <a:rPr lang="tr-TR" smtClean="0"/>
              <a:t>26.03.2019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660F-7178-F24D-ABC3-8F9CFF692CB0}" type="datetime1">
              <a:rPr lang="tr-TR" smtClean="0"/>
              <a:t>26.03.2019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CAD8-62D7-CA49-A9E5-DA87EB47D5A8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AGEP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 err="1"/>
              <a:t>Nörojen</a:t>
            </a:r>
            <a:r>
              <a:rPr lang="tr-TR" dirty="0"/>
              <a:t> Mesane</a:t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1752600"/>
          </a:xfrm>
        </p:spPr>
        <p:txBody>
          <a:bodyPr/>
          <a:lstStyle/>
          <a:p>
            <a:r>
              <a:rPr lang="tr-TR" sz="2800" dirty="0">
                <a:solidFill>
                  <a:schemeClr val="tx1"/>
                </a:solidFill>
              </a:rPr>
              <a:t>Prof Dr Zafer </a:t>
            </a:r>
            <a:r>
              <a:rPr lang="tr-TR" sz="2800" dirty="0" err="1">
                <a:solidFill>
                  <a:schemeClr val="tx1"/>
                </a:solidFill>
              </a:rPr>
              <a:t>Aybek</a:t>
            </a:r>
            <a:endParaRPr lang="tr-TR" sz="2800" dirty="0">
              <a:solidFill>
                <a:schemeClr val="tx1"/>
              </a:solidFill>
            </a:endParaRPr>
          </a:p>
          <a:p>
            <a:r>
              <a:rPr lang="tr-TR" sz="2800" dirty="0">
                <a:solidFill>
                  <a:schemeClr val="tx1"/>
                </a:solidFill>
              </a:rPr>
              <a:t>Pamukkale Üniversitesi Tıp Fakültesi</a:t>
            </a:r>
          </a:p>
          <a:p>
            <a:r>
              <a:rPr lang="tr-TR" sz="2800" dirty="0">
                <a:solidFill>
                  <a:schemeClr val="tx1"/>
                </a:solidFill>
              </a:rPr>
              <a:t>Üroloji AD</a:t>
            </a:r>
          </a:p>
          <a:p>
            <a:endParaRPr lang="tr-TR" dirty="0"/>
          </a:p>
        </p:txBody>
      </p:sp>
      <p:pic>
        <p:nvPicPr>
          <p:cNvPr id="5" name="Picture 7" descr="C:\Users\Pau\Documents\Kampus fotolari 29.12.10\Bagbasi\se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C0F0070-C6B1-B042-8F9E-04477C0A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10DE-2073-C74D-AD31-470B3564642B}" type="datetime1">
              <a:rPr lang="tr-TR" smtClean="0"/>
              <a:t>26.03.2019</a:t>
            </a:fld>
            <a:endParaRPr lang="tr-TR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BEAAB112-7148-E042-89B1-FEA8CF0C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Ped</a:t>
            </a:r>
            <a:r>
              <a:rPr lang="tr-TR" dirty="0"/>
              <a:t> test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/>
              <a:t>İdrar kaçırmanın varlığı ve miktarı test süresi içinde kuru ve yaş </a:t>
            </a:r>
            <a:r>
              <a:rPr lang="tr-TR" sz="2800" dirty="0" err="1"/>
              <a:t>pad</a:t>
            </a:r>
            <a:r>
              <a:rPr lang="tr-TR" sz="2800" dirty="0"/>
              <a:t> ağırlıkları arasındaki fark ile tanımlanır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/>
          </a:p>
          <a:p>
            <a:pPr eaLnBrk="1" hangingPunct="1">
              <a:lnSpc>
                <a:spcPct val="90000"/>
              </a:lnSpc>
            </a:pPr>
            <a:r>
              <a:rPr lang="tr-TR" sz="2800" dirty="0">
                <a:solidFill>
                  <a:schemeClr val="hlink"/>
                </a:solidFill>
              </a:rPr>
              <a:t>24 saat </a:t>
            </a:r>
            <a:r>
              <a:rPr lang="tr-TR" sz="2800" dirty="0"/>
              <a:t> güvenilir ancak hasta uyumu zordur</a:t>
            </a:r>
          </a:p>
          <a:p>
            <a:pPr eaLnBrk="1" hangingPunct="1">
              <a:lnSpc>
                <a:spcPct val="90000"/>
              </a:lnSpc>
            </a:pPr>
            <a:endParaRPr lang="tr-TR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2800" dirty="0"/>
          </a:p>
        </p:txBody>
      </p:sp>
      <p:pic>
        <p:nvPicPr>
          <p:cNvPr id="26628" name="Picture 4" descr="http://www.vivikea.com/UserFiles/ProductFiles/yikanabilir-bebek-bezleri/midimg/yeni-nesil-bebek-bezi-2-li-emici-ped111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643314"/>
            <a:ext cx="2476500" cy="2857500"/>
          </a:xfrm>
          <a:prstGeom prst="rect">
            <a:avLst/>
          </a:prstGeom>
          <a:noFill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3CB322-183C-E140-9C65-58DEB8A1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C249-BEB1-0440-B8D5-783F7711DC52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7B89B99-F3C2-644B-85D5-46DB6285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8C091DFF-B129-9B42-A19F-8C379551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Ürodinami</a:t>
            </a:r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D1106C5E-0404-364B-8701-77AFAEF26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28" y="2276872"/>
            <a:ext cx="8380472" cy="3116512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573D8A-52D3-5A40-BE6F-7D028C99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400A-EFDE-F74F-A082-6BE0E035526C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51C53D-9CE3-A04B-982B-FED7C60E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sp>
        <p:nvSpPr>
          <p:cNvPr id="7" name="7 Dikdörtgen">
            <a:extLst>
              <a:ext uri="{FF2B5EF4-FFF2-40B4-BE49-F238E27FC236}">
                <a16:creationId xmlns:a16="http://schemas.microsoft.com/office/drawing/2014/main" id="{D043F7A0-8171-D647-AC28-E0930294E91B}"/>
              </a:ext>
            </a:extLst>
          </p:cNvPr>
          <p:cNvSpPr/>
          <p:nvPr/>
        </p:nvSpPr>
        <p:spPr>
          <a:xfrm>
            <a:off x="367992" y="3429000"/>
            <a:ext cx="823645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5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Üst </a:t>
            </a:r>
            <a:r>
              <a:rPr lang="tr-TR" dirty="0" err="1"/>
              <a:t>Üriner</a:t>
            </a:r>
            <a:r>
              <a:rPr lang="tr-TR" dirty="0"/>
              <a:t> Sistem İçin </a:t>
            </a:r>
            <a:r>
              <a:rPr lang="tr-TR" dirty="0" err="1"/>
              <a:t>Ürodinamide</a:t>
            </a:r>
            <a:r>
              <a:rPr lang="tr-TR" dirty="0"/>
              <a:t> Tespit Edilen Risk Faktörleri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71612"/>
            <a:ext cx="8358246" cy="5286388"/>
          </a:xfrm>
        </p:spPr>
        <p:txBody>
          <a:bodyPr>
            <a:normAutofit/>
          </a:bodyPr>
          <a:lstStyle/>
          <a:p>
            <a:r>
              <a:rPr lang="tr-TR" dirty="0"/>
              <a:t>Dolum </a:t>
            </a:r>
            <a:r>
              <a:rPr lang="tr-TR" dirty="0" err="1"/>
              <a:t>sistometrisinde</a:t>
            </a:r>
            <a:r>
              <a:rPr lang="tr-TR" dirty="0"/>
              <a:t> yüksek dolum basınçları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DAA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 err="1"/>
              <a:t>Hipokompliyans</a:t>
            </a:r>
            <a:r>
              <a:rPr lang="tr-TR" dirty="0"/>
              <a:t> (DLPP &gt; 40 cm su )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DSD </a:t>
            </a:r>
          </a:p>
          <a:p>
            <a:pPr lvl="2"/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928662" y="2714620"/>
            <a:ext cx="121444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928662" y="4143380"/>
            <a:ext cx="2786082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857224" y="5786454"/>
            <a:ext cx="121444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357430"/>
            <a:ext cx="2500330" cy="16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357562"/>
            <a:ext cx="25225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38004"/>
            <a:ext cx="2428892" cy="18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DA51E34-85A4-954A-A4A3-A5156543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A46C-1A00-4B48-B86F-4370465FD3D6}" type="datetime1">
              <a:rPr lang="tr-TR" smtClean="0"/>
              <a:t>26.03.2019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2365525-18C0-C14B-8663-D73C3BCD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571612"/>
            <a:ext cx="8643998" cy="4500594"/>
          </a:xfrm>
        </p:spPr>
        <p:txBody>
          <a:bodyPr>
            <a:normAutofit/>
          </a:bodyPr>
          <a:lstStyle/>
          <a:p>
            <a:r>
              <a:rPr lang="tr-TR" b="1" dirty="0"/>
              <a:t>Amaç; </a:t>
            </a:r>
          </a:p>
          <a:p>
            <a:pPr lvl="1"/>
            <a:r>
              <a:rPr lang="tr-TR" b="1" dirty="0"/>
              <a:t>Üst </a:t>
            </a:r>
            <a:r>
              <a:rPr lang="tr-TR" b="1" dirty="0" err="1"/>
              <a:t>üriner</a:t>
            </a:r>
            <a:r>
              <a:rPr lang="tr-TR" b="1" dirty="0"/>
              <a:t> sistemin korunması</a:t>
            </a:r>
          </a:p>
          <a:p>
            <a:pPr lvl="1"/>
            <a:r>
              <a:rPr lang="tr-TR" b="1" dirty="0" err="1"/>
              <a:t>Kontinansın</a:t>
            </a:r>
            <a:r>
              <a:rPr lang="tr-TR" b="1" dirty="0"/>
              <a:t> sağlanması</a:t>
            </a:r>
          </a:p>
          <a:p>
            <a:pPr lvl="1"/>
            <a:r>
              <a:rPr lang="tr-TR" b="1" dirty="0"/>
              <a:t>Hastanın yaşam kalitesinin artırılmasıdır</a:t>
            </a:r>
          </a:p>
          <a:p>
            <a:pPr lvl="1"/>
            <a:endParaRPr lang="tr-TR" dirty="0"/>
          </a:p>
          <a:p>
            <a:pPr lvl="1" algn="ctr">
              <a:buNone/>
            </a:pPr>
            <a:r>
              <a:rPr lang="tr-TR" b="1" dirty="0">
                <a:solidFill>
                  <a:srgbClr val="FF0000"/>
                </a:solidFill>
              </a:rPr>
              <a:t>Hedef artık idrarı da göze alarak düşük basınçlı mesane elde etmektir.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3C94E3-C4D3-FA48-98BD-F0EF7A15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A42-F55D-EB42-8F3F-6BEAACB375AC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AD29BD-A8DF-3C41-96AF-EF89FFC0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500174"/>
            <a:ext cx="4319941" cy="43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Çentikli Sağ Ok"/>
          <p:cNvSpPr/>
          <p:nvPr/>
        </p:nvSpPr>
        <p:spPr>
          <a:xfrm>
            <a:off x="1907704" y="2132856"/>
            <a:ext cx="978408" cy="214314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Unvan 3">
            <a:extLst>
              <a:ext uri="{FF2B5EF4-FFF2-40B4-BE49-F238E27FC236}">
                <a16:creationId xmlns:a16="http://schemas.microsoft.com/office/drawing/2014/main" id="{81BA0CCD-6B3A-6944-B868-6C6C7603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9EB618C-50FC-9B43-BA35-DB558112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85D1-8069-5544-B97E-CE375E7C818C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1F4E617-DB62-E842-B9A6-6F01A66A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0D2841B4-2875-0547-8AAC-F3FD1DC5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Medikal Tedavi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E37D5DF-6F73-F04F-91D0-B02B65D8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6A0CEC9-E140-FF49-BE1A-DE4C68F3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F3C6-1F1D-B746-ACB7-86EBEEEE7A7E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23618A0-89AC-F84E-B015-FA79335F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989FD9-1D4B-6046-A0B6-F8C518C7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" y="1412776"/>
            <a:ext cx="9144000" cy="34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1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Minimal </a:t>
            </a:r>
            <a:r>
              <a:rPr lang="tr-TR" dirty="0" err="1"/>
              <a:t>İnvaziv</a:t>
            </a:r>
            <a:r>
              <a:rPr lang="tr-TR" dirty="0"/>
              <a:t> Tedaviler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902603" cy="203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5214974" cy="31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6357950" y="6000768"/>
            <a:ext cx="2143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Smaldone</a:t>
            </a:r>
            <a:r>
              <a:rPr lang="tr-TR" sz="1050" dirty="0"/>
              <a:t>, MC, </a:t>
            </a:r>
            <a:r>
              <a:rPr lang="tr-TR" sz="1050" dirty="0" err="1"/>
              <a:t>Urol</a:t>
            </a:r>
            <a:r>
              <a:rPr lang="tr-TR" sz="1050" dirty="0"/>
              <a:t> </a:t>
            </a:r>
            <a:r>
              <a:rPr lang="tr-TR" sz="1050" dirty="0" err="1"/>
              <a:t>Clin</a:t>
            </a:r>
            <a:r>
              <a:rPr lang="tr-TR" sz="1050" dirty="0"/>
              <a:t> North </a:t>
            </a:r>
            <a:r>
              <a:rPr lang="tr-TR" sz="1050" dirty="0" err="1"/>
              <a:t>Am</a:t>
            </a:r>
            <a:r>
              <a:rPr lang="tr-TR" sz="1050" dirty="0"/>
              <a:t>.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4AA18DE-08BE-7F4B-B9B4-8B60F837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EE17-CF24-8C4F-BE53-F77F92EDDAF9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312627E-BA9F-634D-951A-A45DE6D3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6143636" cy="39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3500430" y="1857364"/>
            <a:ext cx="2143140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1214414" y="1714488"/>
            <a:ext cx="1000132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357422" y="1714488"/>
            <a:ext cx="1143008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 Tedavi</a:t>
            </a:r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786182" y="5643578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14554"/>
            <a:ext cx="2643206" cy="27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0CB9D3-5277-E14A-BE47-71E314B7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8D04-5A82-0646-ADA8-1603AA3C9720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369F22-14F1-B54D-B1BB-4E0F5569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4885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1142976" y="1714488"/>
            <a:ext cx="1000132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143108" y="2214554"/>
            <a:ext cx="2000264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 Tedavi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57158" y="5286388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45" y="1428736"/>
            <a:ext cx="3524255" cy="30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Sağ Ok"/>
          <p:cNvSpPr/>
          <p:nvPr/>
        </p:nvSpPr>
        <p:spPr>
          <a:xfrm>
            <a:off x="6715140" y="2000240"/>
            <a:ext cx="478342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215074" y="2643182"/>
            <a:ext cx="66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SARS</a:t>
            </a:r>
          </a:p>
        </p:txBody>
      </p:sp>
      <p:sp>
        <p:nvSpPr>
          <p:cNvPr id="10" name="9 Sağ Ok"/>
          <p:cNvSpPr/>
          <p:nvPr/>
        </p:nvSpPr>
        <p:spPr>
          <a:xfrm>
            <a:off x="6643702" y="2500306"/>
            <a:ext cx="478342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5572132" y="1643050"/>
            <a:ext cx="107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Rizotomy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4643438" y="2214554"/>
            <a:ext cx="500066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2143108" y="2357430"/>
            <a:ext cx="2000264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268" name="Picture 4" descr="http://maturinuk.files.wordpress.com/2011/08/sacral-ashx-scaled500.jpg?w=341&amp;h=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72008"/>
            <a:ext cx="3248025" cy="1905000"/>
          </a:xfrm>
          <a:prstGeom prst="rect">
            <a:avLst/>
          </a:prstGeom>
          <a:noFill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5AC815-D8A9-B847-B35A-0D3DF4D1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87F-B457-F049-A323-1ACF8738BB1D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790E3E-713B-4D46-B488-AEA176AC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2" grpId="0"/>
      <p:bldP spid="12" grpId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6143636" cy="39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1214414" y="1714488"/>
            <a:ext cx="1000132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357422" y="2857496"/>
            <a:ext cx="3643338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 Tedavi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857620" y="5500702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67CF743-86A2-6E4A-8C7A-DCF10E00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2062-9AF7-B443-94F2-95E5CB136184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DFFE24E-E1E7-0C4F-BEFA-1C939009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Nörojenik</a:t>
            </a:r>
            <a:r>
              <a:rPr lang="tr-TR" dirty="0"/>
              <a:t> Alt </a:t>
            </a:r>
            <a:r>
              <a:rPr lang="tr-TR" dirty="0" err="1"/>
              <a:t>Üriner</a:t>
            </a:r>
            <a:r>
              <a:rPr lang="tr-TR" dirty="0"/>
              <a:t> Sistem İşlev Bozukluğu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972071"/>
          </a:xfrm>
        </p:spPr>
        <p:txBody>
          <a:bodyPr>
            <a:noAutofit/>
          </a:bodyPr>
          <a:lstStyle/>
          <a:p>
            <a:r>
              <a:rPr lang="tr-TR" sz="2800" dirty="0"/>
              <a:t> Alt </a:t>
            </a:r>
            <a:r>
              <a:rPr lang="tr-TR" sz="2800" dirty="0" err="1"/>
              <a:t>üriner</a:t>
            </a:r>
            <a:r>
              <a:rPr lang="tr-TR" sz="2800" dirty="0"/>
              <a:t> sistemi kontrol eden sinir sisteminin hastalıkları sonucu ortaya çıkar. </a:t>
            </a:r>
          </a:p>
          <a:p>
            <a:endParaRPr lang="tr-TR" sz="2800" dirty="0"/>
          </a:p>
          <a:p>
            <a:r>
              <a:rPr lang="tr-TR" sz="2800" dirty="0"/>
              <a:t>Sadece mesanenin değil mesane ve </a:t>
            </a:r>
            <a:r>
              <a:rPr lang="tr-TR" sz="2800" dirty="0" err="1"/>
              <a:t>üretrayı</a:t>
            </a:r>
            <a:r>
              <a:rPr lang="tr-TR" sz="2800" dirty="0"/>
              <a:t> da içine alabilen bir hastalık olduğu için </a:t>
            </a:r>
            <a:r>
              <a:rPr lang="tr-TR" sz="2800" dirty="0" err="1">
                <a:solidFill>
                  <a:srgbClr val="FF0000"/>
                </a:solidFill>
              </a:rPr>
              <a:t>nörojen</a:t>
            </a:r>
            <a:r>
              <a:rPr lang="tr-TR" sz="2800" dirty="0">
                <a:solidFill>
                  <a:srgbClr val="FF0000"/>
                </a:solidFill>
              </a:rPr>
              <a:t> mesane yerine  </a:t>
            </a:r>
            <a:r>
              <a:rPr lang="tr-TR" sz="2800" dirty="0" err="1"/>
              <a:t>nörojenik</a:t>
            </a:r>
            <a:r>
              <a:rPr lang="tr-TR" sz="2800" dirty="0"/>
              <a:t> alt </a:t>
            </a:r>
            <a:r>
              <a:rPr lang="tr-TR" sz="2800" dirty="0" err="1"/>
              <a:t>üriner</a:t>
            </a:r>
            <a:r>
              <a:rPr lang="tr-TR" sz="2800" dirty="0"/>
              <a:t> sistem işlev bozukluğu olarak adlandırılmalıdır. </a:t>
            </a:r>
            <a:r>
              <a:rPr lang="tr-TR" sz="2800" dirty="0">
                <a:solidFill>
                  <a:srgbClr val="FF0000"/>
                </a:solidFill>
              </a:rPr>
              <a:t>(NAÜSİB)</a:t>
            </a:r>
          </a:p>
          <a:p>
            <a:endParaRPr lang="tr-TR" sz="2800" dirty="0"/>
          </a:p>
          <a:p>
            <a:r>
              <a:rPr lang="tr-TR" sz="2800" dirty="0"/>
              <a:t>Oluşan </a:t>
            </a:r>
            <a:r>
              <a:rPr lang="tr-TR" sz="2800" dirty="0">
                <a:solidFill>
                  <a:srgbClr val="FF0000"/>
                </a:solidFill>
              </a:rPr>
              <a:t>hasarın derecesi ve yerine  göre </a:t>
            </a:r>
            <a:r>
              <a:rPr lang="tr-TR" sz="2800" dirty="0"/>
              <a:t>çok çeşitli </a:t>
            </a:r>
            <a:r>
              <a:rPr lang="tr-TR" sz="2800" dirty="0" err="1"/>
              <a:t>semptomatik</a:t>
            </a:r>
            <a:r>
              <a:rPr lang="tr-TR" sz="2800" dirty="0"/>
              <a:t> veya </a:t>
            </a:r>
            <a:r>
              <a:rPr lang="tr-TR" sz="2800" dirty="0" err="1"/>
              <a:t>asemptomatik</a:t>
            </a:r>
            <a:r>
              <a:rPr lang="tr-TR" sz="2800" dirty="0"/>
              <a:t> NAÜSİB görülür. </a:t>
            </a:r>
          </a:p>
          <a:p>
            <a:endParaRPr lang="tr-TR" sz="2400" dirty="0"/>
          </a:p>
          <a:p>
            <a:endParaRPr lang="tr-TR" sz="18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BF6B6-4EA9-204A-9F5F-02653D7E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C44A-B417-7E4D-862E-5BCD2D8EB4E5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B3175D-4AF3-3545-97A5-A9A733C1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7786742" cy="179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429396"/>
            <a:ext cx="2971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928802"/>
            <a:ext cx="3643338" cy="397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928934"/>
            <a:ext cx="3214710" cy="20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591D396-B5E6-2E4B-856C-C9D7D8B6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9FF2-4B15-9A49-9E6A-5F91F171B94A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55FAFB1-B804-2B42-8C00-DEA5E6F4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6581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95700"/>
            <a:ext cx="6477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3231" y="6572272"/>
            <a:ext cx="2710769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91672"/>
            <a:ext cx="6072230" cy="12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C200D34-8A5A-F14A-859F-2C4EE581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58DB-E799-3F46-A653-04E31D5597FE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27975B7-DDCB-294B-ADEB-DBA737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9"/>
            <a:ext cx="3319055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Çentikli Sağ Ok"/>
          <p:cNvSpPr/>
          <p:nvPr/>
        </p:nvSpPr>
        <p:spPr>
          <a:xfrm>
            <a:off x="214282" y="2285992"/>
            <a:ext cx="500034" cy="142876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Aşırı Aktif </a:t>
            </a:r>
            <a:r>
              <a:rPr lang="tr-TR" dirty="0" err="1"/>
              <a:t>Sfinkter</a:t>
            </a:r>
            <a:r>
              <a:rPr lang="tr-TR" dirty="0"/>
              <a:t> Tedavisi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6172" cy="2971808"/>
          </a:xfrm>
        </p:spPr>
        <p:txBody>
          <a:bodyPr>
            <a:normAutofit lnSpcReduction="10000"/>
          </a:bodyPr>
          <a:lstStyle/>
          <a:p>
            <a:endParaRPr lang="tr-TR" dirty="0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2"/>
          </p:nvPr>
        </p:nvSpPr>
        <p:spPr>
          <a:xfrm>
            <a:off x="4357686" y="1643051"/>
            <a:ext cx="4786314" cy="2857520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Sfinkterotomi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Sfinkter</a:t>
            </a:r>
            <a:r>
              <a:rPr lang="tr-TR" dirty="0"/>
              <a:t> </a:t>
            </a:r>
            <a:r>
              <a:rPr lang="tr-TR" dirty="0" err="1"/>
              <a:t>Botilinum</a:t>
            </a:r>
            <a:r>
              <a:rPr lang="tr-TR" dirty="0"/>
              <a:t> toksin enjeksiyonu</a:t>
            </a:r>
          </a:p>
          <a:p>
            <a:endParaRPr lang="tr-TR" dirty="0"/>
          </a:p>
          <a:p>
            <a:r>
              <a:rPr lang="tr-TR" dirty="0" err="1"/>
              <a:t>Stentler</a:t>
            </a:r>
            <a:endParaRPr lang="tr-TR" dirty="0"/>
          </a:p>
          <a:p>
            <a:endParaRPr lang="tr-T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143512"/>
            <a:ext cx="6572264" cy="15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Dikdörtgen"/>
          <p:cNvSpPr/>
          <p:nvPr/>
        </p:nvSpPr>
        <p:spPr>
          <a:xfrm>
            <a:off x="2357422" y="6143644"/>
            <a:ext cx="6429420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90A8B08-9FD9-E246-8638-E8A1FB95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DAE8-D699-6348-ADA3-7A61AD8FD1AE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10360D7-1E2D-C44D-ABC1-D2A5072D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7435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Çentikli Sağ Ok"/>
          <p:cNvSpPr/>
          <p:nvPr/>
        </p:nvSpPr>
        <p:spPr>
          <a:xfrm>
            <a:off x="1214414" y="4214818"/>
            <a:ext cx="978408" cy="214314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4071934" y="6357958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D2D1AB1-A160-2A40-82C6-2D484190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A37A-4105-C342-89FB-CDA8AE008A05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4E0D94D-4F59-D443-8B9A-975419DB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Tedavileri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1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0" y="3714752"/>
            <a:ext cx="557216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3714744" y="5143512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8F5B84-8893-9D4C-9873-1AE6ABE9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7632-0510-3649-9B70-D742AD0ECA6B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D3F466D-D416-8248-A2B1-7200671F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4885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1142976" y="3286124"/>
            <a:ext cx="1000132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143108" y="3286124"/>
            <a:ext cx="1071570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 Tedavi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57158" y="5286388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45" y="1428736"/>
            <a:ext cx="3524255" cy="30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Sağ Ok"/>
          <p:cNvSpPr/>
          <p:nvPr/>
        </p:nvSpPr>
        <p:spPr>
          <a:xfrm>
            <a:off x="6715140" y="2000240"/>
            <a:ext cx="478342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215074" y="2643182"/>
            <a:ext cx="66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SARS</a:t>
            </a:r>
          </a:p>
        </p:txBody>
      </p:sp>
      <p:sp>
        <p:nvSpPr>
          <p:cNvPr id="10" name="9 Sağ Ok"/>
          <p:cNvSpPr/>
          <p:nvPr/>
        </p:nvSpPr>
        <p:spPr>
          <a:xfrm>
            <a:off x="6643702" y="2500306"/>
            <a:ext cx="478342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5572132" y="1643050"/>
            <a:ext cx="107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Rizotomy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357554" y="3286124"/>
            <a:ext cx="1214446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268" name="Picture 4" descr="http://maturinuk.files.wordpress.com/2011/08/sacral-ashx-scaled500.jpg?w=341&amp;h=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72008"/>
            <a:ext cx="3248025" cy="1905000"/>
          </a:xfrm>
          <a:prstGeom prst="rect">
            <a:avLst/>
          </a:prstGeom>
          <a:noFill/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7528C4-B81D-D84F-83E6-E5E7AC8E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B48-B318-0D45-9B2D-525E6E510DFF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23FBA06-70F1-CE42-AA2B-14E04ED0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2" grpId="0"/>
      <p:bldP spid="12" grpId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6143636" cy="39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1285852" y="4643446"/>
            <a:ext cx="1000132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357422" y="4643446"/>
            <a:ext cx="3857652" cy="714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 Tedavi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1733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429001"/>
            <a:ext cx="17393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3357554" y="5572140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5C9F2DC-94AD-CD45-BF2D-4C24E8EB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7A7F-C38F-BA45-B976-D86BE1F5B815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2EC6EA-54C6-6A41-BC96-80312536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Kateterizasyon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996631" cy="36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0" y="2071678"/>
            <a:ext cx="8929718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0" y="3214686"/>
            <a:ext cx="885828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0" y="3857628"/>
            <a:ext cx="8786842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0" y="3571876"/>
            <a:ext cx="8786842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143372" y="5500702"/>
            <a:ext cx="483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neurogenic</a:t>
            </a:r>
            <a:r>
              <a:rPr lang="tr-TR" sz="1400" dirty="0"/>
              <a:t> </a:t>
            </a:r>
            <a:r>
              <a:rPr lang="tr-TR" sz="1400" dirty="0" err="1"/>
              <a:t>lower</a:t>
            </a:r>
            <a:r>
              <a:rPr lang="tr-TR" sz="1400" dirty="0"/>
              <a:t>  </a:t>
            </a:r>
            <a:r>
              <a:rPr lang="tr-TR" sz="1400" dirty="0" err="1"/>
              <a:t>urinary</a:t>
            </a:r>
            <a:r>
              <a:rPr lang="tr-TR" sz="1400" dirty="0"/>
              <a:t> </a:t>
            </a:r>
            <a:r>
              <a:rPr lang="tr-TR" sz="1400" dirty="0" err="1"/>
              <a:t>dysfunction</a:t>
            </a:r>
            <a:r>
              <a:rPr lang="tr-TR" sz="1400" dirty="0"/>
              <a:t>, 2012.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8BAE5E2-9D5C-1747-AA44-93F390E6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BC65-D25D-4E48-9F82-EEE07DDFE0A4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BAF88-C263-EB47-BDAB-8147003F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5EFF709-BA2E-A841-BA02-21BE2A69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F3C6-1F1D-B746-ACB7-86EBEEEE7A7E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72434DA-A967-AC49-8EEA-E055DB7C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6E3AAB7-7167-9F48-BEEF-2EDF4B10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168"/>
            <a:ext cx="9144000" cy="282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8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47099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398" y="4135076"/>
            <a:ext cx="5643602" cy="272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3571868" y="4214818"/>
            <a:ext cx="3000396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571868" y="5643578"/>
            <a:ext cx="3000396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6929454" y="4143380"/>
            <a:ext cx="642942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6786578" y="5572140"/>
            <a:ext cx="1285884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6620764-B0F6-694F-A686-8F169BB9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B53D-EC81-8945-86F2-55206FFA74A5}" type="datetime1">
              <a:rPr lang="tr-TR" smtClean="0"/>
              <a:t>26.03.2019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DE34140-A7F8-B744-A5E3-0ECAD61A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D69CF1-EA81-0A4A-84A9-8891EEB4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400A-EFDE-F74F-A082-6BE0E035526C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5BA610-EFF7-1240-9EBE-C21585A2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2E359B1-572F-8D40-8869-79081969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01" y="0"/>
            <a:ext cx="7464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46DD11D-7C98-F141-96E2-75232DAE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F3C6-1F1D-B746-ACB7-86EBEEEE7A7E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B10D2BA-B007-0744-9CB2-640838AE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4DEB31-E206-D042-8890-FE6CE3F6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770"/>
            <a:ext cx="9144000" cy="594045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4EC939-9350-7A48-9716-7AC59CABDFF4}"/>
              </a:ext>
            </a:extLst>
          </p:cNvPr>
          <p:cNvSpPr txBox="1"/>
          <p:nvPr/>
        </p:nvSpPr>
        <p:spPr>
          <a:xfrm>
            <a:off x="6156176" y="639922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ICI 2017</a:t>
            </a:r>
          </a:p>
        </p:txBody>
      </p:sp>
    </p:spTree>
    <p:extLst>
      <p:ext uri="{BB962C8B-B14F-4D97-AF65-F5344CB8AC3E}">
        <p14:creationId xmlns:p14="http://schemas.microsoft.com/office/powerpoint/2010/main" val="397106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D3B9D1A-4C39-9546-B3EB-0B422003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F3C6-1F1D-B746-ACB7-86EBEEEE7A7E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CD528FB-4C0A-E94B-B6EC-A8C52ACA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CD8FA5-FD7E-FA41-A879-05A08B1EF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36"/>
            <a:ext cx="9144000" cy="590512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4800733-A453-0E43-AF4F-6FCD46FBB373}"/>
              </a:ext>
            </a:extLst>
          </p:cNvPr>
          <p:cNvSpPr txBox="1"/>
          <p:nvPr/>
        </p:nvSpPr>
        <p:spPr>
          <a:xfrm>
            <a:off x="6732240" y="633461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ICI, 2017</a:t>
            </a:r>
          </a:p>
        </p:txBody>
      </p:sp>
    </p:spTree>
    <p:extLst>
      <p:ext uri="{BB962C8B-B14F-4D97-AF65-F5344CB8AC3E}">
        <p14:creationId xmlns:p14="http://schemas.microsoft.com/office/powerpoint/2010/main" val="2075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pic>
        <p:nvPicPr>
          <p:cNvPr id="4" name="Picture 4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3042605" cy="3689968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246582" cy="3624122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6381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7797669" y="6286520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J </a:t>
            </a:r>
            <a:r>
              <a:rPr lang="tr-TR" dirty="0" err="1"/>
              <a:t>Urol</a:t>
            </a:r>
            <a:r>
              <a:rPr lang="tr-TR" dirty="0"/>
              <a:t>, 2010.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C4F2042-F0FC-5C4F-B290-36B66AF7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2415-4726-4645-A645-8F6A71825592}" type="datetime1">
              <a:rPr lang="tr-TR" smtClean="0"/>
              <a:t>26.03.2019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29A2FA-89C4-8442-936F-26F90938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endParaRPr lang="tr-TR" dirty="0"/>
          </a:p>
          <a:p>
            <a:r>
              <a:rPr lang="tr-TR" dirty="0"/>
              <a:t>Fizik Muayene</a:t>
            </a:r>
          </a:p>
          <a:p>
            <a:r>
              <a:rPr lang="tr-TR" dirty="0" err="1"/>
              <a:t>Laboratuvar</a:t>
            </a:r>
            <a:r>
              <a:rPr lang="tr-TR" dirty="0"/>
              <a:t> Testleri</a:t>
            </a:r>
          </a:p>
          <a:p>
            <a:r>
              <a:rPr lang="tr-TR" dirty="0"/>
              <a:t>Görüntüleme</a:t>
            </a:r>
          </a:p>
          <a:p>
            <a:r>
              <a:rPr lang="tr-TR" dirty="0" err="1"/>
              <a:t>Ürodinami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57224" y="1643050"/>
            <a:ext cx="1714512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DE37D5-2D47-0C4D-8A75-5505AEA9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E7DB-7052-4345-AC71-81651DBE2173}" type="datetime1">
              <a:rPr lang="tr-TR" smtClean="0"/>
              <a:t>26.03.2019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DDCB9C-258F-9B48-980E-5BA48927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3A8B7B-D809-6441-B89F-257A3DB0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400A-EFDE-F74F-A082-6BE0E035526C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BF7A2B-645A-414C-BA27-3FB3CD51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2C180AB-7FE6-E048-B810-E1B8FEB113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8773" y="580233"/>
            <a:ext cx="7755193" cy="4968552"/>
          </a:xfrm>
          <a:prstGeom prst="rect">
            <a:avLst/>
          </a:prstGeom>
        </p:spPr>
      </p:pic>
      <p:sp>
        <p:nvSpPr>
          <p:cNvPr id="7" name="4 Metin kutusu">
            <a:extLst>
              <a:ext uri="{FF2B5EF4-FFF2-40B4-BE49-F238E27FC236}">
                <a16:creationId xmlns:a16="http://schemas.microsoft.com/office/drawing/2014/main" id="{6A67F3F3-36EE-FC41-A268-9837D92F72F3}"/>
              </a:ext>
            </a:extLst>
          </p:cNvPr>
          <p:cNvSpPr txBox="1"/>
          <p:nvPr/>
        </p:nvSpPr>
        <p:spPr>
          <a:xfrm>
            <a:off x="5652120" y="5788433"/>
            <a:ext cx="414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Neuro-urology</a:t>
            </a:r>
            <a:r>
              <a:rPr lang="tr-TR" sz="1200" dirty="0"/>
              <a:t>, Limited Update, </a:t>
            </a:r>
            <a:r>
              <a:rPr lang="tr-TR" sz="1200" dirty="0" err="1"/>
              <a:t>March</a:t>
            </a:r>
            <a:r>
              <a:rPr lang="tr-TR" sz="1200" dirty="0"/>
              <a:t>, 2017.</a:t>
            </a:r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6B156395-AB83-E143-A884-C8CC6A347BE4}"/>
              </a:ext>
            </a:extLst>
          </p:cNvPr>
          <p:cNvSpPr/>
          <p:nvPr/>
        </p:nvSpPr>
        <p:spPr>
          <a:xfrm>
            <a:off x="899592" y="1196752"/>
            <a:ext cx="7672366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7 Dikdörtgen">
            <a:extLst>
              <a:ext uri="{FF2B5EF4-FFF2-40B4-BE49-F238E27FC236}">
                <a16:creationId xmlns:a16="http://schemas.microsoft.com/office/drawing/2014/main" id="{51658AD5-36C8-AB47-B163-442E849E768F}"/>
              </a:ext>
            </a:extLst>
          </p:cNvPr>
          <p:cNvSpPr/>
          <p:nvPr/>
        </p:nvSpPr>
        <p:spPr>
          <a:xfrm>
            <a:off x="932082" y="3501008"/>
            <a:ext cx="767236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1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38600" cy="33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424428" cy="290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22" y="5072074"/>
            <a:ext cx="885987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142844" y="5072074"/>
            <a:ext cx="8786874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37C6748-11C5-C144-B8E1-656FFD59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249F-5A55-3E4A-A919-4119762A4818}" type="datetime1">
              <a:rPr lang="tr-TR" smtClean="0"/>
              <a:t>26.03.2019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6989D7-6280-C54B-AC0A-881A4311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Laboratuvar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İdrar Tetkiki</a:t>
            </a:r>
          </a:p>
          <a:p>
            <a:r>
              <a:rPr lang="tr-TR" dirty="0"/>
              <a:t>Kan (</a:t>
            </a:r>
            <a:r>
              <a:rPr lang="tr-TR" dirty="0" err="1"/>
              <a:t>kreatinin</a:t>
            </a:r>
            <a:r>
              <a:rPr lang="tr-TR" dirty="0"/>
              <a:t> vs)</a:t>
            </a:r>
          </a:p>
        </p:txBody>
      </p:sp>
      <p:pic>
        <p:nvPicPr>
          <p:cNvPr id="27650" name="Picture 2" descr="http://www.sendikalhaber.com/haber/idrar-testiyle-kanser-teshisi-23072011120019061558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14620"/>
            <a:ext cx="3714776" cy="2786083"/>
          </a:xfrm>
          <a:prstGeom prst="rect">
            <a:avLst/>
          </a:prstGeom>
          <a:noFill/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F6E1D5-4254-7744-BA1C-403B6155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111-4DDD-1048-9AF4-EB76263AE196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A3F82-7D35-2840-BA57-1A3B0C8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İşeme günlüğü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En az 2 veya 3 günlük olmalıdır.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Sıvı alımı</a:t>
            </a:r>
          </a:p>
          <a:p>
            <a:pPr lvl="1"/>
            <a:r>
              <a:rPr lang="tr-TR" sz="2000" dirty="0"/>
              <a:t>Sık idrara gitme</a:t>
            </a:r>
          </a:p>
          <a:p>
            <a:pPr lvl="1"/>
            <a:r>
              <a:rPr lang="tr-TR" sz="2000" dirty="0"/>
              <a:t>Düşük veya yüksek işeme hacimleri</a:t>
            </a:r>
          </a:p>
          <a:p>
            <a:pPr lvl="1"/>
            <a:r>
              <a:rPr lang="tr-TR" sz="2000" dirty="0" err="1"/>
              <a:t>Noktüri</a:t>
            </a:r>
            <a:endParaRPr lang="tr-TR" sz="2000" dirty="0"/>
          </a:p>
          <a:p>
            <a:pPr lvl="1"/>
            <a:r>
              <a:rPr lang="tr-TR" sz="2000" dirty="0"/>
              <a:t>Sıkışma</a:t>
            </a:r>
          </a:p>
          <a:p>
            <a:pPr lvl="1"/>
            <a:r>
              <a:rPr lang="tr-TR" sz="2000" dirty="0"/>
              <a:t>İdrar kaçırma</a:t>
            </a:r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1643050"/>
            <a:ext cx="436567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9F2B70-00A5-9042-BC0D-0C016EDA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D6A-5E79-984A-A600-04A022B93D59}" type="datetime1">
              <a:rPr lang="tr-TR" smtClean="0"/>
              <a:t>26.03.2019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3E0765-AE42-414C-9AE8-89464656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AGEP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393</Words>
  <Application>Microsoft Macintosh PowerPoint</Application>
  <PresentationFormat>Ekran Gösterisi (4:3)</PresentationFormat>
  <Paragraphs>147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Calibri</vt:lpstr>
      <vt:lpstr>Ofis Teması</vt:lpstr>
      <vt:lpstr> Nörojen Mesane </vt:lpstr>
      <vt:lpstr>Nörojenik Alt Üriner Sistem İşlev Bozukluğu</vt:lpstr>
      <vt:lpstr>PowerPoint Sunusu</vt:lpstr>
      <vt:lpstr>Tanı</vt:lpstr>
      <vt:lpstr>Tanı</vt:lpstr>
      <vt:lpstr>PowerPoint Sunusu</vt:lpstr>
      <vt:lpstr>Fizik Muayene</vt:lpstr>
      <vt:lpstr>Laboratuvar</vt:lpstr>
      <vt:lpstr>İşeme günlüğü</vt:lpstr>
      <vt:lpstr>Ped test</vt:lpstr>
      <vt:lpstr>Ürodinami</vt:lpstr>
      <vt:lpstr>Üst Üriner Sistem İçin Ürodinamide Tespit Edilen Risk Faktörleri</vt:lpstr>
      <vt:lpstr>Tedavi</vt:lpstr>
      <vt:lpstr>Tedavi</vt:lpstr>
      <vt:lpstr>Medikal Tedavi</vt:lpstr>
      <vt:lpstr>Minimal İnvaziv Tedaviler</vt:lpstr>
      <vt:lpstr>Cerrahi Tedavi</vt:lpstr>
      <vt:lpstr>Cerrahi Tedavi</vt:lpstr>
      <vt:lpstr>Cerrahi Tedavi</vt:lpstr>
      <vt:lpstr>PowerPoint Sunusu</vt:lpstr>
      <vt:lpstr>PowerPoint Sunusu</vt:lpstr>
      <vt:lpstr>Aşırı Aktif Sfinkter Tedavisi</vt:lpstr>
      <vt:lpstr>PowerPoint Sunusu</vt:lpstr>
      <vt:lpstr>İlaç Tedavileri</vt:lpstr>
      <vt:lpstr>Cerrahi Tedavi</vt:lpstr>
      <vt:lpstr>Cerrahi Tedavi</vt:lpstr>
      <vt:lpstr>Kateterizasyon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Mehmet Onur Aybek</cp:lastModifiedBy>
  <cp:revision>183</cp:revision>
  <dcterms:created xsi:type="dcterms:W3CDTF">2012-09-17T17:37:08Z</dcterms:created>
  <dcterms:modified xsi:type="dcterms:W3CDTF">2019-03-26T19:10:59Z</dcterms:modified>
</cp:coreProperties>
</file>