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48" r:id="rId2"/>
    <p:sldMasterId id="2147483776" r:id="rId3"/>
    <p:sldMasterId id="2147483788" r:id="rId4"/>
    <p:sldMasterId id="2147483801" r:id="rId5"/>
    <p:sldMasterId id="2147483813" r:id="rId6"/>
  </p:sldMasterIdLst>
  <p:notesMasterIdLst>
    <p:notesMasterId r:id="rId37"/>
  </p:notesMasterIdLst>
  <p:sldIdLst>
    <p:sldId id="260" r:id="rId7"/>
    <p:sldId id="566" r:id="rId8"/>
    <p:sldId id="487" r:id="rId9"/>
    <p:sldId id="599" r:id="rId10"/>
    <p:sldId id="597" r:id="rId11"/>
    <p:sldId id="303" r:id="rId12"/>
    <p:sldId id="275" r:id="rId13"/>
    <p:sldId id="277" r:id="rId14"/>
    <p:sldId id="276" r:id="rId15"/>
    <p:sldId id="306" r:id="rId16"/>
    <p:sldId id="295" r:id="rId17"/>
    <p:sldId id="301" r:id="rId18"/>
    <p:sldId id="302" r:id="rId19"/>
    <p:sldId id="284" r:id="rId20"/>
    <p:sldId id="285" r:id="rId21"/>
    <p:sldId id="279" r:id="rId22"/>
    <p:sldId id="280" r:id="rId23"/>
    <p:sldId id="281" r:id="rId24"/>
    <p:sldId id="282" r:id="rId25"/>
    <p:sldId id="286" r:id="rId26"/>
    <p:sldId id="287" r:id="rId27"/>
    <p:sldId id="268" r:id="rId28"/>
    <p:sldId id="601" r:id="rId29"/>
    <p:sldId id="292" r:id="rId30"/>
    <p:sldId id="600" r:id="rId31"/>
    <p:sldId id="291" r:id="rId32"/>
    <p:sldId id="270" r:id="rId33"/>
    <p:sldId id="293" r:id="rId34"/>
    <p:sldId id="392" r:id="rId35"/>
    <p:sldId id="304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22" autoAdjust="0"/>
  </p:normalViewPr>
  <p:slideViewPr>
    <p:cSldViewPr>
      <p:cViewPr varScale="1">
        <p:scale>
          <a:sx n="118" d="100"/>
          <a:sy n="118" d="100"/>
        </p:scale>
        <p:origin x="172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Ersin\Desktop\PREVALENCE%20MAIN%20STUDY\Prevalence%20of%20UI%20by%20gend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Ersin\Desktop\PREVALENCE%20MAIN%20STUDY\Prevalence%20of%20UI%20by%20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18434666679499"/>
          <c:y val="3.15829603162373E-2"/>
          <c:w val="0.74034210570806103"/>
          <c:h val="0.891857445946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Erkek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Sayfa1!$A$11:$A$15</c:f>
              <c:strCache>
                <c:ptCount val="5"/>
                <c:pt idx="0">
                  <c:v>İdrar Kaçırma</c:v>
                </c:pt>
                <c:pt idx="1">
                  <c:v>Sıkışma tip İK</c:v>
                </c:pt>
                <c:pt idx="2">
                  <c:v>Stres tip İK</c:v>
                </c:pt>
                <c:pt idx="3">
                  <c:v>Karışık tip İK</c:v>
                </c:pt>
                <c:pt idx="4">
                  <c:v>Diğer İK</c:v>
                </c:pt>
              </c:strCache>
            </c:strRef>
          </c:cat>
          <c:val>
            <c:numRef>
              <c:f>Sayfa1!$B$11:$B$15</c:f>
              <c:numCache>
                <c:formatCode>0.0</c:formatCode>
                <c:ptCount val="5"/>
                <c:pt idx="0">
                  <c:v>9.9</c:v>
                </c:pt>
                <c:pt idx="1">
                  <c:v>3.9</c:v>
                </c:pt>
                <c:pt idx="2">
                  <c:v>3.9</c:v>
                </c:pt>
                <c:pt idx="3">
                  <c:v>0.8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D-A841-BBF4-23DA190D7CB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Kadın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Sayfa1!$A$11:$A$15</c:f>
              <c:strCache>
                <c:ptCount val="5"/>
                <c:pt idx="0">
                  <c:v>İdrar Kaçırma</c:v>
                </c:pt>
                <c:pt idx="1">
                  <c:v>Sıkışma tip İK</c:v>
                </c:pt>
                <c:pt idx="2">
                  <c:v>Stres tip İK</c:v>
                </c:pt>
                <c:pt idx="3">
                  <c:v>Karışık tip İK</c:v>
                </c:pt>
                <c:pt idx="4">
                  <c:v>Diğer İK</c:v>
                </c:pt>
              </c:strCache>
            </c:strRef>
          </c:cat>
          <c:val>
            <c:numRef>
              <c:f>Sayfa1!$C$11:$C$15</c:f>
              <c:numCache>
                <c:formatCode>0.0</c:formatCode>
                <c:ptCount val="5"/>
                <c:pt idx="0">
                  <c:v>38.700000000000003</c:v>
                </c:pt>
                <c:pt idx="1">
                  <c:v>8.2000000000000011</c:v>
                </c:pt>
                <c:pt idx="2">
                  <c:v>21.2</c:v>
                </c:pt>
                <c:pt idx="3">
                  <c:v>9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D-A841-BBF4-23DA190D7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9575672"/>
        <c:axId val="2043097640"/>
      </c:barChart>
      <c:catAx>
        <c:axId val="2129575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noFill/>
          <a:ln>
            <a:noFill/>
          </a:ln>
        </c:spPr>
        <c:txPr>
          <a:bodyPr rot="0" anchor="ctr" anchorCtr="1"/>
          <a:lstStyle/>
          <a:p>
            <a:pPr>
              <a:defRPr sz="1200"/>
            </a:pPr>
            <a:endParaRPr lang="tr-TR"/>
          </a:p>
        </c:txPr>
        <c:crossAx val="2043097640"/>
        <c:crosses val="autoZero"/>
        <c:auto val="1"/>
        <c:lblAlgn val="ctr"/>
        <c:lblOffset val="100"/>
        <c:noMultiLvlLbl val="0"/>
      </c:catAx>
      <c:valAx>
        <c:axId val="2043097640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tr-TR" sz="1600"/>
                  <a:t>İdrar Kaçırma Prevalansı (%)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129575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40295522719702"/>
          <c:y val="0.42793139471958302"/>
          <c:w val="0.115094699622747"/>
          <c:h val="0.18396253462876899"/>
        </c:manualLayout>
      </c:layout>
      <c:overlay val="0"/>
      <c:txPr>
        <a:bodyPr/>
        <a:lstStyle/>
        <a:p>
          <a:pPr>
            <a:defRPr sz="1600"/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78814106125002E-2"/>
          <c:y val="3.15829603162373E-2"/>
          <c:w val="0.69362405245571002"/>
          <c:h val="0.89715345248377398"/>
        </c:manualLayout>
      </c:layout>
      <c:lineChart>
        <c:grouping val="standard"/>
        <c:varyColors val="0"/>
        <c:ser>
          <c:idx val="0"/>
          <c:order val="0"/>
          <c:tx>
            <c:strRef>
              <c:f>'[Prevalence of UI by age.xlsx]Sayfa1'!$A$82</c:f>
              <c:strCache>
                <c:ptCount val="1"/>
                <c:pt idx="0">
                  <c:v>İdrar Kaçırma (Erkek)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6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</c:spPr>
          </c:marker>
          <c:cat>
            <c:strRef>
              <c:f>'[Prevalence of UI by age.xlsx]Sayfa1'!$B$71:$F$71</c:f>
              <c:strCache>
                <c:ptCount val="5"/>
                <c:pt idx="0">
                  <c:v>18-29 y</c:v>
                </c:pt>
                <c:pt idx="1">
                  <c:v>30-39 y</c:v>
                </c:pt>
                <c:pt idx="2">
                  <c:v>40-49 y</c:v>
                </c:pt>
                <c:pt idx="3">
                  <c:v>50-59 y</c:v>
                </c:pt>
                <c:pt idx="4">
                  <c:v>≥60 y</c:v>
                </c:pt>
              </c:strCache>
            </c:strRef>
          </c:cat>
          <c:val>
            <c:numRef>
              <c:f>'[Prevalence of UI by age.xlsx]Sayfa1'!$B$82:$F$82</c:f>
              <c:numCache>
                <c:formatCode>0.0</c:formatCode>
                <c:ptCount val="5"/>
                <c:pt idx="0">
                  <c:v>5.2</c:v>
                </c:pt>
                <c:pt idx="1">
                  <c:v>7.9</c:v>
                </c:pt>
                <c:pt idx="2">
                  <c:v>9</c:v>
                </c:pt>
                <c:pt idx="3">
                  <c:v>11</c:v>
                </c:pt>
                <c:pt idx="4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D7-C445-B9FD-34065FE44F4F}"/>
            </c:ext>
          </c:extLst>
        </c:ser>
        <c:ser>
          <c:idx val="1"/>
          <c:order val="1"/>
          <c:tx>
            <c:strRef>
              <c:f>'[Prevalence of UI by age.xlsx]Sayfa1'!$A$83</c:f>
              <c:strCache>
                <c:ptCount val="1"/>
                <c:pt idx="0">
                  <c:v>Sıkışma tip İK (Erkek)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triangle"/>
            <c:size val="5"/>
            <c:spPr>
              <a:solidFill>
                <a:srgbClr val="00B0F0"/>
              </a:solidFill>
              <a:ln w="12700" cap="sq">
                <a:solidFill>
                  <a:srgbClr val="00B0F0"/>
                </a:solidFill>
                <a:round/>
              </a:ln>
            </c:spPr>
          </c:marker>
          <c:cat>
            <c:strRef>
              <c:f>'[Prevalence of UI by age.xlsx]Sayfa1'!$B$71:$F$71</c:f>
              <c:strCache>
                <c:ptCount val="5"/>
                <c:pt idx="0">
                  <c:v>18-29 y</c:v>
                </c:pt>
                <c:pt idx="1">
                  <c:v>30-39 y</c:v>
                </c:pt>
                <c:pt idx="2">
                  <c:v>40-49 y</c:v>
                </c:pt>
                <c:pt idx="3">
                  <c:v>50-59 y</c:v>
                </c:pt>
                <c:pt idx="4">
                  <c:v>≥60 y</c:v>
                </c:pt>
              </c:strCache>
            </c:strRef>
          </c:cat>
          <c:val>
            <c:numRef>
              <c:f>'[Prevalence of UI by age.xlsx]Sayfa1'!$B$83:$F$83</c:f>
              <c:numCache>
                <c:formatCode>0.0</c:formatCode>
                <c:ptCount val="5"/>
                <c:pt idx="0">
                  <c:v>0.9</c:v>
                </c:pt>
                <c:pt idx="1">
                  <c:v>4</c:v>
                </c:pt>
                <c:pt idx="2">
                  <c:v>4.8</c:v>
                </c:pt>
                <c:pt idx="3">
                  <c:v>2.5</c:v>
                </c:pt>
                <c:pt idx="4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D7-C445-B9FD-34065FE44F4F}"/>
            </c:ext>
          </c:extLst>
        </c:ser>
        <c:ser>
          <c:idx val="2"/>
          <c:order val="2"/>
          <c:tx>
            <c:strRef>
              <c:f>'[Prevalence of UI by age.xlsx]Sayfa1'!$A$84</c:f>
              <c:strCache>
                <c:ptCount val="1"/>
                <c:pt idx="0">
                  <c:v>Stres tip İK (Erkek)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noFill/>
              </a:ln>
            </c:spPr>
          </c:marker>
          <c:cat>
            <c:strRef>
              <c:f>'[Prevalence of UI by age.xlsx]Sayfa1'!$B$71:$F$71</c:f>
              <c:strCache>
                <c:ptCount val="5"/>
                <c:pt idx="0">
                  <c:v>18-29 y</c:v>
                </c:pt>
                <c:pt idx="1">
                  <c:v>30-39 y</c:v>
                </c:pt>
                <c:pt idx="2">
                  <c:v>40-49 y</c:v>
                </c:pt>
                <c:pt idx="3">
                  <c:v>50-59 y</c:v>
                </c:pt>
                <c:pt idx="4">
                  <c:v>≥60 y</c:v>
                </c:pt>
              </c:strCache>
            </c:strRef>
          </c:cat>
          <c:val>
            <c:numRef>
              <c:f>'[Prevalence of UI by age.xlsx]Sayfa1'!$B$84:$F$84</c:f>
              <c:numCache>
                <c:formatCode>0.0</c:formatCode>
                <c:ptCount val="5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4.2</c:v>
                </c:pt>
                <c:pt idx="4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D7-C445-B9FD-34065FE44F4F}"/>
            </c:ext>
          </c:extLst>
        </c:ser>
        <c:ser>
          <c:idx val="4"/>
          <c:order val="3"/>
          <c:tx>
            <c:strRef>
              <c:f>'[Prevalence of UI by age.xlsx]Sayfa1'!$A$85</c:f>
              <c:strCache>
                <c:ptCount val="1"/>
                <c:pt idx="0">
                  <c:v>Karışık tip İK (Erkek)</c:v>
                </c:pt>
              </c:strCache>
            </c:strRef>
          </c:tx>
          <c:spPr>
            <a:ln w="19050" cmpd="sng">
              <a:solidFill>
                <a:srgbClr val="00B0F0"/>
              </a:solidFill>
              <a:prstDash val="solid"/>
            </a:ln>
          </c:spPr>
          <c:marker>
            <c:symbol val="x"/>
            <c:size val="5"/>
            <c:spPr>
              <a:noFill/>
              <a:ln w="19050" cmpd="sng">
                <a:solidFill>
                  <a:srgbClr val="00B0F0"/>
                </a:solidFill>
                <a:prstDash val="solid"/>
              </a:ln>
            </c:spPr>
          </c:marker>
          <c:cat>
            <c:strRef>
              <c:f>'[Prevalence of UI by age.xlsx]Sayfa1'!$B$71:$F$71</c:f>
              <c:strCache>
                <c:ptCount val="5"/>
                <c:pt idx="0">
                  <c:v>18-29 y</c:v>
                </c:pt>
                <c:pt idx="1">
                  <c:v>30-39 y</c:v>
                </c:pt>
                <c:pt idx="2">
                  <c:v>40-49 y</c:v>
                </c:pt>
                <c:pt idx="3">
                  <c:v>50-59 y</c:v>
                </c:pt>
                <c:pt idx="4">
                  <c:v>≥60 y</c:v>
                </c:pt>
              </c:strCache>
            </c:strRef>
          </c:cat>
          <c:val>
            <c:numRef>
              <c:f>'[Prevalence of UI by age.xlsx]Sayfa1'!$B$85:$F$85</c:f>
              <c:numCache>
                <c:formatCode>0.0</c:formatCode>
                <c:ptCount val="5"/>
                <c:pt idx="0">
                  <c:v>0</c:v>
                </c:pt>
                <c:pt idx="1">
                  <c:v>0.7</c:v>
                </c:pt>
                <c:pt idx="2">
                  <c:v>0.7</c:v>
                </c:pt>
                <c:pt idx="3">
                  <c:v>1.7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D7-C445-B9FD-34065FE44F4F}"/>
            </c:ext>
          </c:extLst>
        </c:ser>
        <c:ser>
          <c:idx val="3"/>
          <c:order val="4"/>
          <c:tx>
            <c:strRef>
              <c:f>'[Prevalence of UI by age.xlsx]Sayfa1'!$A$86</c:f>
              <c:strCache>
                <c:ptCount val="1"/>
                <c:pt idx="0">
                  <c:v>Diğer İK (Erkek)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>
                <a:noFill/>
              </a:ln>
            </c:spPr>
          </c:marker>
          <c:val>
            <c:numRef>
              <c:f>'[Prevalence of UI by age.xlsx]Sayfa1'!$B$86:$F$86</c:f>
              <c:numCache>
                <c:formatCode>0.0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D7-C445-B9FD-34065FE44F4F}"/>
            </c:ext>
          </c:extLst>
        </c:ser>
        <c:ser>
          <c:idx val="5"/>
          <c:order val="5"/>
          <c:tx>
            <c:strRef>
              <c:f>'[Prevalence of UI by age.xlsx]Sayfa1'!$A$87</c:f>
              <c:strCache>
                <c:ptCount val="1"/>
                <c:pt idx="0">
                  <c:v>İdrar Kaçırma (Kadın)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square"/>
            <c:size val="6"/>
            <c:spPr>
              <a:solidFill>
                <a:srgbClr val="FF0000"/>
              </a:solidFill>
              <a:ln w="12700" cap="sq" cmpd="sng">
                <a:solidFill>
                  <a:srgbClr val="FF0000"/>
                </a:solidFill>
                <a:prstDash val="solid"/>
              </a:ln>
            </c:spPr>
          </c:marker>
          <c:cat>
            <c:strRef>
              <c:f>'[Prevalence of UI by age.xlsx]Sayfa1'!$B$71:$F$71</c:f>
              <c:strCache>
                <c:ptCount val="5"/>
                <c:pt idx="0">
                  <c:v>18-29 y</c:v>
                </c:pt>
                <c:pt idx="1">
                  <c:v>30-39 y</c:v>
                </c:pt>
                <c:pt idx="2">
                  <c:v>40-49 y</c:v>
                </c:pt>
                <c:pt idx="3">
                  <c:v>50-59 y</c:v>
                </c:pt>
                <c:pt idx="4">
                  <c:v>≥60 y</c:v>
                </c:pt>
              </c:strCache>
            </c:strRef>
          </c:cat>
          <c:val>
            <c:numRef>
              <c:f>'[Prevalence of UI by age.xlsx]Sayfa1'!$B$87:$F$87</c:f>
              <c:numCache>
                <c:formatCode>0.0</c:formatCode>
                <c:ptCount val="5"/>
                <c:pt idx="0">
                  <c:v>20.100000000000001</c:v>
                </c:pt>
                <c:pt idx="1">
                  <c:v>33.300000000000011</c:v>
                </c:pt>
                <c:pt idx="2">
                  <c:v>46.8</c:v>
                </c:pt>
                <c:pt idx="3">
                  <c:v>56.1</c:v>
                </c:pt>
                <c:pt idx="4">
                  <c:v>49.2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D7-C445-B9FD-34065FE44F4F}"/>
            </c:ext>
          </c:extLst>
        </c:ser>
        <c:ser>
          <c:idx val="6"/>
          <c:order val="6"/>
          <c:tx>
            <c:strRef>
              <c:f>'[Prevalence of UI by age.xlsx]Sayfa1'!$A$88</c:f>
              <c:strCache>
                <c:ptCount val="1"/>
                <c:pt idx="0">
                  <c:v>Sıkışma tip İK (Kadın)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triang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  <a:prstDash val="solid"/>
                <a:bevel/>
              </a:ln>
            </c:spPr>
          </c:marker>
          <c:cat>
            <c:strRef>
              <c:f>'[Prevalence of UI by age.xlsx]Sayfa1'!$B$71:$F$71</c:f>
              <c:strCache>
                <c:ptCount val="5"/>
                <c:pt idx="0">
                  <c:v>18-29 y</c:v>
                </c:pt>
                <c:pt idx="1">
                  <c:v>30-39 y</c:v>
                </c:pt>
                <c:pt idx="2">
                  <c:v>40-49 y</c:v>
                </c:pt>
                <c:pt idx="3">
                  <c:v>50-59 y</c:v>
                </c:pt>
                <c:pt idx="4">
                  <c:v>≥60 y</c:v>
                </c:pt>
              </c:strCache>
            </c:strRef>
          </c:cat>
          <c:val>
            <c:numRef>
              <c:f>'[Prevalence of UI by age.xlsx]Sayfa1'!$B$88:$F$88</c:f>
              <c:numCache>
                <c:formatCode>0.0</c:formatCode>
                <c:ptCount val="5"/>
                <c:pt idx="0">
                  <c:v>6.4</c:v>
                </c:pt>
                <c:pt idx="1">
                  <c:v>6.1</c:v>
                </c:pt>
                <c:pt idx="2">
                  <c:v>8.4</c:v>
                </c:pt>
                <c:pt idx="3">
                  <c:v>6.5</c:v>
                </c:pt>
                <c:pt idx="4">
                  <c:v>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D7-C445-B9FD-34065FE44F4F}"/>
            </c:ext>
          </c:extLst>
        </c:ser>
        <c:ser>
          <c:idx val="7"/>
          <c:order val="7"/>
          <c:tx>
            <c:strRef>
              <c:f>'[Prevalence of UI by age.xlsx]Sayfa1'!$A$89</c:f>
              <c:strCache>
                <c:ptCount val="1"/>
                <c:pt idx="0">
                  <c:v>Stres tip İK (Kadın)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rgbClr val="FF0000"/>
                </a:solidFill>
                <a:prstDash val="solid"/>
              </a:ln>
            </c:spPr>
          </c:marker>
          <c:val>
            <c:numRef>
              <c:f>'[Prevalence of UI by age.xlsx]Sayfa1'!$B$89:$F$89</c:f>
              <c:numCache>
                <c:formatCode>0.0</c:formatCode>
                <c:ptCount val="5"/>
                <c:pt idx="0">
                  <c:v>10.8</c:v>
                </c:pt>
                <c:pt idx="1">
                  <c:v>20.7</c:v>
                </c:pt>
                <c:pt idx="2">
                  <c:v>27.9</c:v>
                </c:pt>
                <c:pt idx="3">
                  <c:v>33.1</c:v>
                </c:pt>
                <c:pt idx="4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5D7-C445-B9FD-34065FE44F4F}"/>
            </c:ext>
          </c:extLst>
        </c:ser>
        <c:ser>
          <c:idx val="8"/>
          <c:order val="8"/>
          <c:tx>
            <c:strRef>
              <c:f>'[Prevalence of UI by age.xlsx]Sayfa1'!$A$90</c:f>
              <c:strCache>
                <c:ptCount val="1"/>
                <c:pt idx="0">
                  <c:v>Karışık tip İK (Kadın)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x"/>
            <c:size val="6"/>
            <c:spPr>
              <a:noFill/>
              <a:ln w="19050">
                <a:solidFill>
                  <a:srgbClr val="FF0000"/>
                </a:solidFill>
                <a:prstDash val="solid"/>
              </a:ln>
            </c:spPr>
          </c:marker>
          <c:val>
            <c:numRef>
              <c:f>'[Prevalence of UI by age.xlsx]Sayfa1'!$B$90:$F$90</c:f>
              <c:numCache>
                <c:formatCode>0.0</c:formatCode>
                <c:ptCount val="5"/>
                <c:pt idx="0">
                  <c:v>2.5</c:v>
                </c:pt>
                <c:pt idx="1">
                  <c:v>6.5</c:v>
                </c:pt>
                <c:pt idx="2">
                  <c:v>10.5</c:v>
                </c:pt>
                <c:pt idx="3">
                  <c:v>15.8</c:v>
                </c:pt>
                <c:pt idx="4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D7-C445-B9FD-34065FE44F4F}"/>
            </c:ext>
          </c:extLst>
        </c:ser>
        <c:ser>
          <c:idx val="9"/>
          <c:order val="9"/>
          <c:tx>
            <c:strRef>
              <c:f>'[Prevalence of UI by age.xlsx]Sayfa1'!$A$91</c:f>
              <c:strCache>
                <c:ptCount val="1"/>
                <c:pt idx="0">
                  <c:v>Diğer İK (Kadın)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noFill/>
              </a:ln>
            </c:spPr>
          </c:marker>
          <c:val>
            <c:numRef>
              <c:f>'[Prevalence of UI by age.xlsx]Sayfa1'!$B$91:$F$91</c:f>
              <c:numCache>
                <c:formatCode>0.0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0.7</c:v>
                </c:pt>
                <c:pt idx="3">
                  <c:v>0.7</c:v>
                </c:pt>
                <c:pt idx="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5D7-C445-B9FD-34065FE44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086632"/>
        <c:axId val="2129082360"/>
      </c:lineChart>
      <c:catAx>
        <c:axId val="2129086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9082360"/>
        <c:crosses val="autoZero"/>
        <c:auto val="1"/>
        <c:lblAlgn val="ctr"/>
        <c:lblOffset val="100"/>
        <c:noMultiLvlLbl val="0"/>
      </c:catAx>
      <c:valAx>
        <c:axId val="2129082360"/>
        <c:scaling>
          <c:orientation val="minMax"/>
          <c:max val="6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29086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CB9FB-988A-4457-9179-9C490F20480B}" type="datetimeFigureOut">
              <a:rPr lang="tr-TR" smtClean="0"/>
              <a:t>20.02.2024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A033-4B71-41EC-B83B-105FF8CAAD7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6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873C5-4C43-4BE3-B116-DBF8655D5491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ACA9-50A1-8846-9316-25BCD42FB38A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3610E-5D02-462E-921B-8EDB4B652E9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7171-F790-2F4C-B91E-8648B2EE4B76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A5E6-6F5B-441A-89C1-29B670883DC5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8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3998-56C8-9748-A5A4-8EFC0F06D08B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429E-ABFD-4194-B1E9-48FAA7CDC526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C74E-8FD8-7143-AE6F-66CB6D7FB7E7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E0E4-96AC-4688-A94D-007B88F41D0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32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D19A5-0DC7-5E46-9B4B-5C9B04C41A98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B86D-EAD3-4EF5-9D30-9AED602A37D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6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C34B-6B41-1F4F-9617-059DA03543DC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9828-A80B-4AE2-B020-856D21914706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5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C4B8-87F7-B94F-BA2E-542A93EC7982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20EB0-8CD4-4443-9113-DFE9B1344E17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5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D402-C5C3-6841-A0BE-A83C3EFA5937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CB51-D7C2-4C96-83B7-E25A979D6E2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7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AC631-51CD-C449-BDFB-4A3297F5C4F5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252C-20C9-43FC-980C-D77BCA8720C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4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4401-6058-784C-ABC9-7F9895D130E3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6063-5B6D-4418-8F3E-19E082B501B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31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6FD7-12B4-764E-A14A-9FB6E0004DC1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3F5DC-690D-44D9-8D3E-2A22BCD9A5A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5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4D8E7-BF8D-2E42-AFE9-41BD859A67E0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53EF-0F26-4785-88A8-EE9F106B5CCA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17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2558-9000-1E40-AE4D-64B2BF5A542F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7F18-CDE0-4420-AA0B-0B1B50823F7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8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FD3E-6AAB-4E42-8D49-603FF53C5A14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1DAA-C5F6-4975-9FF8-96116B5BC17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15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A8D10-D557-4E44-A214-68FFBEEF23DC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915E-7DCE-4702-92FA-A58C23D3771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60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9C9C3-4CD0-974C-B8D6-C47E1F72E2E9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15AA-E42D-4BD9-90DD-92323DE82A6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6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576D4-499D-854B-8EC5-F80B438DED3F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A423-AC97-4BEA-AB5F-2AC57E1065EB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7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D372-940C-6A48-8AC8-05AC3DB7CFF4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4493-738B-4B07-A51F-4A97507F429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9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85B8-21DE-2843-97C2-1692863B710C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2012-2BF9-451A-94EC-BA4D3D08551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32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EE01-5F3F-DE43-8C1F-2983DAB2B5A1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F4E4-12FC-4B03-B605-6AE3F35AC4B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47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BC53-3040-7F46-A94E-A0518917BE45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73FF-3294-4298-BB90-2C4DDB88521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8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5F21-DC76-784D-8144-BF0C1A476102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92BEA-3599-46DF-ABC8-E442511AEBCF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0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513E8-AAD5-ED42-A05E-9EF4FB8F4576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81A5C-5CAF-4E46-8C0F-0AD92966277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8CCBE-FB6E-9446-A483-ABDA229D1AAA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1E8B-4EBD-4195-AFC8-3818E599FED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49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A4AD-D676-5749-A2F8-E5B256D44F9F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8A99-6CC0-409B-8F98-517109AE2D6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3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0A169-B6C2-EC4F-9EDC-5EEA682834BB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C01F-3FF5-45BE-AEFC-5C415EDF056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3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B11B-6EB6-CD4F-8441-D76083A5D545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5F95E-12AF-46F3-82A6-EC25D7601B5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51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7E81-9908-C944-B1F8-6AE4542507A9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36E8-E388-4F83-8252-BB922361FC0F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5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FEC4-FC32-EC45-8C79-6777E1733DC6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87774-49E2-4907-856D-AF47750D152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74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E22F-19B2-A64D-B929-E61D7D617811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2B65-E8AF-48C5-8635-CB150FF7038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13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64A8-BCC9-9948-B87B-1CACAD8F715A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ICS Onaylı Ürodinami Sertifikasyon Kursu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C76C-8633-433B-88D4-DEC998052D1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07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7A2D-B649-5E44-9C26-320FBC153C8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B7D2-E489-4961-8A7C-39FC7B983A2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26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649C-B273-2149-9026-DF6DCA30809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97B4-75D9-4121-B251-A389242427C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BDC7-FAF9-0946-A61F-C371D7EC8C94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1E55-27ED-416C-9982-56A0FE7ADE75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77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2E20-2EA0-1D45-9C10-3E43A82FE5A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F7E65-5520-4DA3-A15B-04D04EC5F92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3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A27E-F954-A541-9209-74E2A19E31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A14B-89C3-4D34-AF9A-6ADE015CFA1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23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70AB-5EEF-6D49-89A3-6F7DC7BA698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60D2-1193-4A24-86B7-200E58464AD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40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84E-3EBC-6243-BE97-1E6BBEBEFEC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2328-2541-4FBB-9F0F-3F1C366D027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03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EC67-27B4-2F45-96EC-7FD702F126E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1C63-8283-481D-9889-D65006DF09D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64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B30DE-34A0-3747-998C-F357792E95D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6B5A-F7B7-4D1D-9707-7E9514C2C07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50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26EA-14ED-B849-8E24-FD02812117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4998-E226-416B-A668-D0823E126FD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7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8624-75C0-A64A-94C2-35E53DE8001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817C-CD5F-4264-86AE-4E432083553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2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A531-8CB3-8D4C-9552-31D6CD983D1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7ACA-764B-4FD7-8FA0-773095EF2AB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50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C816F-56B6-3846-BD44-74F759AE42C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81FF-EB3F-4CB1-B22A-49C1F1D54F72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3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B333-8B6A-FF4D-81B6-582E5394AC90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324B-D36E-443E-98B8-CA077D46AAA8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56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3AF8-E969-7148-A311-6BDAE71C5C8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9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F7D8-8484-2149-8AF7-966F1BF0A9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83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0461-7C42-9445-BB0E-7020DF71C00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09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B776-E25E-0A4C-B8D8-9F8C696CF94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8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44FD-0D62-1049-93E0-292A5F57828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80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4257-5118-EB46-98CB-F333FF65698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62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DF38-2934-F046-81A4-E1C760FC8A1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718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D5E1-863B-9D46-91DD-3725ED5E7ED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87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E45-ACB5-5B49-AD74-4002C26E996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054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24EE-116B-3D45-B88E-FF1B22290F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3D5B-AC52-BD4E-890E-485597F5A863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C50C7-7F9D-4A3C-AD47-241E96906C03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4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B3B9-9F02-1F45-8712-8E6D54A11CA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78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D782-F71D-DD42-AD22-420D5E75F0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790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5FC0-3C7E-4742-864A-9B5F3AD4935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42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45FA-2436-8347-B90B-99796DE569C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0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6AB2-E7CA-9E41-B084-8BB8E5394E7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81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7810-BF4E-224B-AA54-46439B0966C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9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F965-65C3-D842-8C60-5917DC0B946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51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0655-32FB-BF4C-BB48-DA9E72EAF2A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3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B0A-46A2-764C-B8AF-B96D4A7FA25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20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70-77BF-5342-A55F-F093DE3AB83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3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F315-90E4-8B40-ABBE-2EB6FBD3E154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1D83-E5B4-416F-A70A-EC684CD2233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507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D033-564A-514F-9958-7E0792E3668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269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29C-D315-044C-B69E-EEC748873A6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14A2-CD9A-A842-9D37-EE6731702F01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4BA31-415C-4829-9D6F-873D95FB39AB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02A9-5526-3844-A9CA-1799D30F6EAE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F46D-6D45-47F7-912F-4EB6AB5503E6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E9DCA-5A0A-5F48-AF86-263E53B24CCA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AEF57-DD89-4B38-960D-A6CA8FCE276F}" type="slidenum">
              <a:rPr 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3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06177-C70F-D742-B8A3-4F2FF85A0F00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000000"/>
                </a:solidFill>
              </a:rPr>
              <a:t>ICS Onaylı Ürodinami Sertifikasyon Kursu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8F472-A797-47A7-86A3-D086EF7B5049}" type="slidenum">
              <a:rPr 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7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Başlık stilini düzenlemek için tıklatın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EC3EA-9EBC-6B4C-83AC-883A603F4707}" type="datetime1">
              <a:rPr lang="tr-TR" smtClean="0">
                <a:solidFill>
                  <a:srgbClr val="FFFFFF"/>
                </a:solidFill>
                <a:latin typeface="Times New Roman" pitchFamily="18" charset="0"/>
              </a:rPr>
              <a:t>20.02.2024</a:t>
            </a:fld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  <a:latin typeface="Times New Roman" pitchFamily="18" charset="0"/>
              </a:rPr>
              <a:t>ICS Onaylı Ürodinami Sertifikasyon Kursu</a:t>
            </a: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348B4-8D61-47F7-940F-089C7E62C13D}" type="slidenum">
              <a:rPr lang="tr-TR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3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AB7E15-49A8-024D-A59C-41B68F1062A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67647-3297-4F38-B791-DA995936567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AFD5-565F-5E4F-A95D-A1872BC5D63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0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4C4AF-C4C2-1448-8893-696FE2B0121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ICS Onaylı Ürodinami Sertifikasyon Kursu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" descr="C:\Users\Pau\Documents\Kampus fotolari 29.12.10\Bagbasi\se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8686800" cy="277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1 Başlık"/>
          <p:cNvSpPr>
            <a:spLocks noGrp="1"/>
          </p:cNvSpPr>
          <p:nvPr>
            <p:ph type="ctrTitle"/>
          </p:nvPr>
        </p:nvSpPr>
        <p:spPr>
          <a:xfrm>
            <a:off x="685800" y="302791"/>
            <a:ext cx="7772400" cy="1470025"/>
          </a:xfrm>
        </p:spPr>
        <p:txBody>
          <a:bodyPr/>
          <a:lstStyle/>
          <a:p>
            <a:pPr eaLnBrk="1" hangingPunct="1"/>
            <a:r>
              <a:rPr lang="tr-T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İdrar Kaçırma</a:t>
            </a:r>
          </a:p>
        </p:txBody>
      </p:sp>
      <p:sp>
        <p:nvSpPr>
          <p:cNvPr id="2051" name="2 Alt Başlık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 Dr Zafer </a:t>
            </a:r>
            <a:r>
              <a:rPr lang="tr-T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Aybek</a:t>
            </a:r>
          </a:p>
          <a:p>
            <a:pPr marL="0" indent="0" algn="ctr" eaLnBrk="1" hangingPunct="1">
              <a:buFontTx/>
              <a:buNone/>
            </a:pP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PAÜ Tıp Fakültesi</a:t>
            </a:r>
          </a:p>
          <a:p>
            <a:pPr marL="0" indent="0" algn="ctr" eaLnBrk="1" hangingPunct="1">
              <a:buFontTx/>
              <a:buNone/>
            </a:pPr>
            <a:r>
              <a:rPr lang="tr-T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Üroloji 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24135" cy="120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6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A14E59-EA89-AB4B-B89A-BD31363B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3E7A6D3-461E-7546-95BD-15031AE6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8AD03-F0CA-C844-BD56-B8CE0386D995}" type="datetime1">
              <a:rPr lang="tr-TR" smtClean="0">
                <a:solidFill>
                  <a:srgbClr val="FFFFFF"/>
                </a:solidFill>
              </a:rPr>
              <a:t>20.02.2024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07F2FFD-A6ED-BD4A-A75C-C17208C5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1C01F-3FF5-45BE-AEFC-5C415EDF0568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tr-TR">
              <a:solidFill>
                <a:srgbClr val="FFFFFF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F79F47D-A454-654E-ABE6-0D114EE39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55750"/>
            <a:ext cx="88392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altLang="tr-TR" sz="2800" dirty="0"/>
          </a:p>
          <a:p>
            <a:r>
              <a:rPr lang="en-US" altLang="tr-TR" sz="2800" dirty="0"/>
              <a:t>Bu </a:t>
            </a:r>
            <a:r>
              <a:rPr lang="en-US" altLang="tr-TR" sz="2800" dirty="0" err="1"/>
              <a:t>çalışmanın</a:t>
            </a:r>
            <a:r>
              <a:rPr lang="en-US" altLang="tr-TR" sz="2800" dirty="0"/>
              <a:t> </a:t>
            </a:r>
            <a:r>
              <a:rPr lang="en-US" altLang="tr-TR" sz="2800" dirty="0" err="1"/>
              <a:t>amacı</a:t>
            </a:r>
            <a:r>
              <a:rPr lang="en-US" altLang="tr-TR" sz="2800" dirty="0"/>
              <a:t> </a:t>
            </a:r>
            <a:r>
              <a:rPr lang="en-US" altLang="tr-TR" sz="2800" dirty="0" err="1"/>
              <a:t>ülkemizde</a:t>
            </a:r>
            <a:r>
              <a:rPr lang="en-US" altLang="tr-TR" sz="2800" dirty="0"/>
              <a:t> AÜSB, İK </a:t>
            </a:r>
            <a:r>
              <a:rPr lang="en-US" altLang="tr-TR" sz="2800" dirty="0" err="1"/>
              <a:t>ve</a:t>
            </a:r>
            <a:r>
              <a:rPr lang="en-US" altLang="tr-TR" sz="2800" dirty="0"/>
              <a:t> AAM prevalansının </a:t>
            </a:r>
            <a:r>
              <a:rPr lang="en-US" altLang="tr-TR" sz="2800" dirty="0" err="1"/>
              <a:t>belirlenmesidir</a:t>
            </a:r>
            <a:r>
              <a:rPr lang="en-US" altLang="tr-TR" sz="2800" dirty="0"/>
              <a:t>.</a:t>
            </a:r>
            <a:endParaRPr lang="tr-TR" sz="28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B2DA-B986-6348-BBCC-39537103B58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5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08395"/>
              </p:ext>
            </p:extLst>
          </p:nvPr>
        </p:nvGraphicFramePr>
        <p:xfrm>
          <a:off x="1331640" y="980728"/>
          <a:ext cx="66247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2195736" y="1412776"/>
            <a:ext cx="91440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4161656" y="2780928"/>
            <a:ext cx="91440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3203848" y="3861048"/>
            <a:ext cx="91440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979712" y="3861048"/>
            <a:ext cx="745232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3923928" y="4293096"/>
            <a:ext cx="745232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2962672" y="4293096"/>
            <a:ext cx="745232" cy="50405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BC0A-3FA5-5945-9DD1-7E2450751E3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800364"/>
              </p:ext>
            </p:extLst>
          </p:nvPr>
        </p:nvGraphicFramePr>
        <p:xfrm>
          <a:off x="899592" y="1124744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F841-F505-A34D-B650-A6C90F703FB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FDAC-81B2-4F7F-9C2A-346F7E4943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8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İdrar Kaçırma</a:t>
            </a:r>
          </a:p>
        </p:txBody>
      </p:sp>
      <p:sp>
        <p:nvSpPr>
          <p:cNvPr id="55298" name="2 İçerik Yer Tutucusu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/>
            <a:r>
              <a:rPr lang="tr-TR" dirty="0" err="1"/>
              <a:t>Perinede</a:t>
            </a:r>
            <a:r>
              <a:rPr lang="tr-TR" dirty="0"/>
              <a:t> kızarıklık</a:t>
            </a:r>
          </a:p>
          <a:p>
            <a:pPr eaLnBrk="1" hangingPunct="1"/>
            <a:r>
              <a:rPr lang="tr-TR" dirty="0"/>
              <a:t>Baskı ülserleri</a:t>
            </a:r>
          </a:p>
          <a:p>
            <a:pPr eaLnBrk="1" hangingPunct="1"/>
            <a:r>
              <a:rPr lang="tr-TR" dirty="0"/>
              <a:t>İdrar yolları enfeksiyonları</a:t>
            </a:r>
          </a:p>
          <a:p>
            <a:pPr eaLnBrk="1" hangingPunct="1"/>
            <a:r>
              <a:rPr lang="tr-TR" dirty="0" err="1"/>
              <a:t>Ürosepsis</a:t>
            </a:r>
            <a:endParaRPr lang="tr-TR" dirty="0"/>
          </a:p>
          <a:p>
            <a:pPr eaLnBrk="1" hangingPunct="1"/>
            <a:r>
              <a:rPr lang="tr-TR" dirty="0"/>
              <a:t>Düşme ve kırık oluşumunu kolaylaştırır</a:t>
            </a:r>
          </a:p>
          <a:p>
            <a:pPr lvl="1" eaLnBrk="1" hangingPunct="1">
              <a:buFont typeface="Arial" charset="0"/>
              <a:buNone/>
            </a:pPr>
            <a:endParaRPr lang="tr-TR" sz="2000" dirty="0"/>
          </a:p>
          <a:p>
            <a:pPr lvl="1" eaLnBrk="1" hangingPunct="1">
              <a:buFont typeface="Arial" charset="0"/>
              <a:buNone/>
            </a:pPr>
            <a:r>
              <a:rPr lang="tr-TR" sz="1400" dirty="0"/>
              <a:t>			</a:t>
            </a:r>
            <a:r>
              <a:rPr lang="tr-TR" sz="1400" dirty="0" err="1"/>
              <a:t>Fantl</a:t>
            </a:r>
            <a:r>
              <a:rPr lang="tr-TR" sz="1400" dirty="0"/>
              <a:t> et al, 1996; </a:t>
            </a:r>
            <a:r>
              <a:rPr lang="tr-TR" sz="1400" dirty="0" err="1"/>
              <a:t>Romp</a:t>
            </a:r>
            <a:r>
              <a:rPr lang="tr-TR" sz="1400" dirty="0"/>
              <a:t> et al, 1998; Brown et al, 2000; </a:t>
            </a:r>
            <a:r>
              <a:rPr lang="tr-TR" sz="1400" dirty="0" err="1"/>
              <a:t>Parsons</a:t>
            </a:r>
            <a:r>
              <a:rPr lang="tr-TR" sz="1400" dirty="0"/>
              <a:t> et al, 2009.</a:t>
            </a:r>
          </a:p>
          <a:p>
            <a:pPr eaLnBrk="1" hangingPunct="1"/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26523-B42C-0148-B19C-BA3E8E225A7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4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İdrar Kaçırma</a:t>
            </a:r>
          </a:p>
        </p:txBody>
      </p:sp>
      <p:sp>
        <p:nvSpPr>
          <p:cNvPr id="2457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3000" dirty="0"/>
              <a:t>Utanma duygusu</a:t>
            </a:r>
          </a:p>
          <a:p>
            <a:pPr eaLnBrk="1" hangingPunct="1">
              <a:lnSpc>
                <a:spcPct val="90000"/>
              </a:lnSpc>
            </a:pPr>
            <a:r>
              <a:rPr lang="tr-TR" sz="3000" dirty="0"/>
              <a:t>Damgalanma</a:t>
            </a:r>
          </a:p>
          <a:p>
            <a:pPr eaLnBrk="1" hangingPunct="1">
              <a:lnSpc>
                <a:spcPct val="90000"/>
              </a:lnSpc>
            </a:pPr>
            <a:r>
              <a:rPr lang="tr-TR" sz="3000" dirty="0"/>
              <a:t>İzolasyon</a:t>
            </a:r>
          </a:p>
          <a:p>
            <a:pPr eaLnBrk="1" hangingPunct="1">
              <a:lnSpc>
                <a:spcPct val="90000"/>
              </a:lnSpc>
            </a:pPr>
            <a:r>
              <a:rPr lang="tr-TR" sz="3000" dirty="0"/>
              <a:t>Endişe</a:t>
            </a:r>
          </a:p>
          <a:p>
            <a:pPr eaLnBrk="1" hangingPunct="1">
              <a:lnSpc>
                <a:spcPct val="90000"/>
              </a:lnSpc>
            </a:pPr>
            <a:r>
              <a:rPr lang="tr-TR" sz="3000" dirty="0"/>
              <a:t>Depresyon</a:t>
            </a:r>
          </a:p>
          <a:p>
            <a:pPr eaLnBrk="1" hangingPunct="1">
              <a:lnSpc>
                <a:spcPct val="90000"/>
              </a:lnSpc>
            </a:pPr>
            <a:r>
              <a:rPr lang="tr-TR" sz="3000" dirty="0">
                <a:solidFill>
                  <a:srgbClr val="FF0000"/>
                </a:solidFill>
              </a:rPr>
              <a:t>Bakım evi gereksiniminin ortaya </a:t>
            </a:r>
            <a:r>
              <a:rPr lang="tr-TR" sz="3000" dirty="0" err="1">
                <a:solidFill>
                  <a:srgbClr val="FF0000"/>
                </a:solidFill>
              </a:rPr>
              <a:t>çıkması’</a:t>
            </a:r>
            <a:r>
              <a:rPr lang="tr-TR" sz="3000" dirty="0" err="1"/>
              <a:t>na</a:t>
            </a:r>
            <a:r>
              <a:rPr lang="tr-TR" sz="3000" dirty="0"/>
              <a:t> neden olur.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tr-TR" sz="3000" dirty="0"/>
              <a:t> 				</a:t>
            </a:r>
            <a:r>
              <a:rPr lang="tr-TR" sz="1400" dirty="0" err="1"/>
              <a:t>Fantl</a:t>
            </a:r>
            <a:r>
              <a:rPr lang="tr-TR" sz="1400" dirty="0"/>
              <a:t> et al, 1996; </a:t>
            </a:r>
            <a:r>
              <a:rPr lang="tr-TR" sz="1400" dirty="0" err="1"/>
              <a:t>Farage</a:t>
            </a:r>
            <a:r>
              <a:rPr lang="tr-TR" sz="1400" dirty="0"/>
              <a:t> et al, 2008; </a:t>
            </a:r>
            <a:r>
              <a:rPr lang="tr-TR" sz="1400" dirty="0" err="1"/>
              <a:t>Angner</a:t>
            </a:r>
            <a:r>
              <a:rPr lang="tr-TR" sz="1400" dirty="0"/>
              <a:t> et al, 2009.</a:t>
            </a:r>
          </a:p>
          <a:p>
            <a:pPr eaLnBrk="1" hangingPunct="1">
              <a:lnSpc>
                <a:spcPct val="90000"/>
              </a:lnSpc>
            </a:pPr>
            <a:endParaRPr lang="tr-TR" sz="30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D9AC2-857F-184A-AA94-0AF526F7A72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solidFill>
                  <a:prstClr val="black"/>
                </a:solidFill>
              </a:rPr>
              <a:t>İdrar Kaçırma</a:t>
            </a:r>
            <a:endParaRPr lang="tr-TR" b="1" dirty="0"/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/>
              <a:t>Genel toplumda depresyon </a:t>
            </a:r>
            <a:r>
              <a:rPr lang="tr-TR" sz="2800" dirty="0">
                <a:sym typeface="Wingdings" pitchFamily="2" charset="2"/>
              </a:rPr>
              <a:t> </a:t>
            </a:r>
            <a:r>
              <a:rPr lang="tr-TR" sz="2800" dirty="0"/>
              <a:t>%8,6 </a:t>
            </a:r>
          </a:p>
          <a:p>
            <a:pPr lvl="1" eaLnBrk="1" hangingPunct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dirty="0"/>
              <a:t>idrar kaçırma yakınması olanlarda </a:t>
            </a:r>
            <a:r>
              <a:rPr lang="tr-TR" dirty="0">
                <a:sym typeface="Wingdings" pitchFamily="2" charset="2"/>
              </a:rPr>
              <a:t> </a:t>
            </a:r>
            <a:r>
              <a:rPr lang="tr-TR" dirty="0"/>
              <a:t>%30 </a:t>
            </a:r>
          </a:p>
          <a:p>
            <a:pPr eaLnBrk="1" hangingPunct="1"/>
            <a:endParaRPr lang="tr-TR" sz="2800" dirty="0"/>
          </a:p>
          <a:p>
            <a:pPr eaLnBrk="1" hangingPunct="1"/>
            <a:r>
              <a:rPr lang="tr-TR" sz="2800" dirty="0" err="1"/>
              <a:t>HastalarAAM</a:t>
            </a:r>
            <a:r>
              <a:rPr lang="tr-TR" sz="2800" dirty="0"/>
              <a:t> tedavi edilmediğinde </a:t>
            </a:r>
            <a:r>
              <a:rPr lang="tr-TR" sz="2800" dirty="0" err="1"/>
              <a:t>antideprasan</a:t>
            </a:r>
            <a:r>
              <a:rPr lang="tr-TR" sz="2800" dirty="0"/>
              <a:t> ilaç dozunu artırmaktadırlar. </a:t>
            </a:r>
          </a:p>
          <a:p>
            <a:pPr lvl="1" eaLnBrk="1" hangingPunct="1">
              <a:buFont typeface="Arial" charset="0"/>
              <a:buNone/>
            </a:pPr>
            <a:endParaRPr lang="tr-TR" sz="2400" dirty="0"/>
          </a:p>
          <a:p>
            <a:pPr lvl="1" eaLnBrk="1" hangingPunct="1">
              <a:buFont typeface="Arial" charset="0"/>
              <a:buNone/>
            </a:pPr>
            <a:r>
              <a:rPr lang="tr-TR" sz="2400" dirty="0"/>
              <a:t>						</a:t>
            </a:r>
            <a:r>
              <a:rPr lang="tr-TR" sz="1400" dirty="0" err="1"/>
              <a:t>Zorn</a:t>
            </a:r>
            <a:r>
              <a:rPr lang="tr-TR" sz="1400" dirty="0"/>
              <a:t> BH et al, 1999; </a:t>
            </a:r>
            <a:r>
              <a:rPr lang="tr-TR" sz="1400" dirty="0" err="1"/>
              <a:t>Zhou</a:t>
            </a:r>
            <a:r>
              <a:rPr lang="tr-TR" sz="1400" dirty="0"/>
              <a:t> Z et al, 2001.</a:t>
            </a:r>
          </a:p>
          <a:p>
            <a:pPr eaLnBrk="1" hangingPunct="1"/>
            <a:endParaRPr lang="tr-TR" sz="24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78D93-C103-A346-98F1-C1BD2D2AF31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4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solidFill>
                  <a:prstClr val="black"/>
                </a:solidFill>
              </a:rPr>
              <a:t>İdrar Kaçırma</a:t>
            </a:r>
            <a:endParaRPr lang="tr-TR" b="1" dirty="0"/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/>
              <a:t>%74.3’ü tüm olumsuzluklara rağmen bu hastalıkla birlikte yaşamayı öğrendiklerini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dirty="0"/>
              <a:t>%67.7’si yaşlanmanın doğal bir süreci olduğunu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dirty="0"/>
              <a:t>%20-30’u günlük sosyal aktivitelerinin bozulduğunu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6858000" y="6083448"/>
            <a:ext cx="1574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Irwin</a:t>
            </a: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 et al, 2005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FF0BD-B9B4-A944-A726-2ADEFE96387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0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prstClr val="black"/>
                </a:solidFill>
              </a:rPr>
              <a:t>İdrar Kaçırma</a:t>
            </a:r>
            <a:endParaRPr lang="tr-TR" b="1" dirty="0"/>
          </a:p>
        </p:txBody>
      </p:sp>
      <p:sp>
        <p:nvSpPr>
          <p:cNvPr id="522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%21’i toplantılara katılamadıklarını</a:t>
            </a:r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/>
              <a:t>%3’ü işini değiştirdiğini veya işlerinden kovulduklarını</a:t>
            </a:r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/>
              <a:t>Hastaların daha erken emeklilik kararı aldıkları</a:t>
            </a:r>
          </a:p>
          <a:p>
            <a:endParaRPr lang="tr-TR" dirty="0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6572250" y="6143625"/>
            <a:ext cx="1516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400" dirty="0" err="1">
                <a:solidFill>
                  <a:prstClr val="black"/>
                </a:solidFill>
              </a:rPr>
              <a:t>Irwin</a:t>
            </a:r>
            <a:r>
              <a:rPr lang="tr-TR" sz="1400" dirty="0">
                <a:solidFill>
                  <a:prstClr val="black"/>
                </a:solidFill>
              </a:rPr>
              <a:t> D et al, 2005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88654-3E3C-4044-9CD8-5ACD3E76A4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1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/>
              <a:t>İdrar kaçırma &amp; Maliyet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b="1" dirty="0"/>
              <a:t>Direkt maliyet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Tanı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Tedavi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tr-T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b="1" dirty="0" err="1"/>
              <a:t>İndirekt</a:t>
            </a:r>
            <a:r>
              <a:rPr lang="tr-TR" sz="2400" b="1" dirty="0"/>
              <a:t> maliyet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tr-TR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Cilt </a:t>
            </a:r>
            <a:r>
              <a:rPr lang="tr-TR" sz="2400" dirty="0" err="1"/>
              <a:t>iritasyonu</a:t>
            </a:r>
            <a:endParaRPr lang="tr-TR" sz="24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Düşme ve kırıklar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Hemşirelik bakımı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sz="2400" dirty="0"/>
              <a:t>Hastane maliyetleri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tr-TR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b="1" dirty="0"/>
              <a:t>Manevi maliyet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24D1F-1712-1E4B-927F-4A399B69E0F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6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871B7-DC85-87A7-A041-CC63BD6F8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Veri Yer Tutucusu 8">
            <a:extLst>
              <a:ext uri="{FF2B5EF4-FFF2-40B4-BE49-F238E27FC236}">
                <a16:creationId xmlns:a16="http://schemas.microsoft.com/office/drawing/2014/main" id="{890DD07E-61AB-A5A9-48BF-68BFEB8BB1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00D70-672B-C84C-A582-545201DCDA99}" type="datetime1">
              <a:rPr lang="tr-TR" altLang="tr-TR" sz="1200" smtClean="0">
                <a:solidFill>
                  <a:srgbClr val="898989"/>
                </a:solidFill>
              </a:rPr>
              <a:t>20.02.2024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sp>
        <p:nvSpPr>
          <p:cNvPr id="36868" name="Slayt Numarası Yer Tutucusu 15">
            <a:extLst>
              <a:ext uri="{FF2B5EF4-FFF2-40B4-BE49-F238E27FC236}">
                <a16:creationId xmlns:a16="http://schemas.microsoft.com/office/drawing/2014/main" id="{EF2BD946-C9E0-514E-E338-21E4F470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95BFD2-7797-8E46-8AFB-2A4FFB8A5311}" type="slidenum">
              <a:rPr lang="tr-TR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pic>
        <p:nvPicPr>
          <p:cNvPr id="36869" name="Picture 2" descr="C:\Users\sezgin\Desktop\işeme\shutterstock_104997098.jpg">
            <a:extLst>
              <a:ext uri="{FF2B5EF4-FFF2-40B4-BE49-F238E27FC236}">
                <a16:creationId xmlns:a16="http://schemas.microsoft.com/office/drawing/2014/main" id="{EACC5E39-94F3-90A4-A382-B15E77EB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76" y="566112"/>
            <a:ext cx="5025868" cy="63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1566A9E7-3A9C-32E5-508D-C215563DA3B3}"/>
              </a:ext>
            </a:extLst>
          </p:cNvPr>
          <p:cNvSpPr txBox="1">
            <a:spLocks/>
          </p:cNvSpPr>
          <p:nvPr/>
        </p:nvSpPr>
        <p:spPr>
          <a:xfrm>
            <a:off x="-36513" y="85725"/>
            <a:ext cx="8229601" cy="111125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3600" b="1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5FCFBE4D-D1D0-6DFE-6E4B-D73F4F6DD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4067943" cy="53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25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İdrar Kaçırma</a:t>
            </a:r>
          </a:p>
        </p:txBody>
      </p:sp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/>
              <a:t>Amerika Birleşik Devletleri’nde 1995 yılında idrar kaçırma için harcanan para </a:t>
            </a:r>
            <a:r>
              <a:rPr lang="tr-TR" dirty="0">
                <a:solidFill>
                  <a:srgbClr val="FF0000"/>
                </a:solidFill>
              </a:rPr>
              <a:t>26 milyar dolar</a:t>
            </a:r>
            <a:r>
              <a:rPr lang="tr-TR" dirty="0"/>
              <a:t>dır.</a:t>
            </a:r>
          </a:p>
          <a:p>
            <a:pPr marL="0" indent="0" eaLnBrk="1" hangingPunct="1">
              <a:buNone/>
            </a:pPr>
            <a:endParaRPr lang="tr-TR" dirty="0">
              <a:latin typeface="Comic Sans MS" pitchFamily="66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EB44C-D404-7C4D-917B-0191A70DE4C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0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/>
              <a:t>İdrar Kaçırma</a:t>
            </a:r>
          </a:p>
        </p:txBody>
      </p:sp>
      <p:sp>
        <p:nvSpPr>
          <p:cNvPr id="31746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dirty="0"/>
              <a:t>Bütün bunlara rağmen idrar kaçırma </a:t>
            </a:r>
            <a:r>
              <a:rPr lang="tr-TR" dirty="0">
                <a:solidFill>
                  <a:srgbClr val="FF0000"/>
                </a:solidFill>
              </a:rPr>
              <a:t>hasta ve doktoru tarafından </a:t>
            </a:r>
            <a:r>
              <a:rPr lang="tr-TR" dirty="0"/>
              <a:t>ihmal edilmekte ve </a:t>
            </a:r>
            <a:r>
              <a:rPr lang="tr-TR" dirty="0">
                <a:solidFill>
                  <a:srgbClr val="FF0000"/>
                </a:solidFill>
              </a:rPr>
              <a:t>yaşlanmanın doğal bir süreci olarak kabul edilmektedir</a:t>
            </a:r>
            <a:r>
              <a:rPr lang="tr-TR" dirty="0"/>
              <a:t>. 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b="1" dirty="0"/>
              <a:t>Ancak hangi yaşta olursa olsun idrar kaçırma anormal bir durumdur.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tr-TR" dirty="0"/>
              <a:t>	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tr-TR" sz="1400" dirty="0"/>
              <a:t>	</a:t>
            </a:r>
            <a:r>
              <a:rPr lang="tr-TR" sz="1400" dirty="0" err="1"/>
              <a:t>Branch</a:t>
            </a:r>
            <a:r>
              <a:rPr lang="tr-TR" sz="1400" dirty="0"/>
              <a:t> et al, 1994; </a:t>
            </a:r>
            <a:r>
              <a:rPr lang="tr-TR" sz="1400" dirty="0" err="1"/>
              <a:t>Mann</a:t>
            </a:r>
            <a:r>
              <a:rPr lang="tr-TR" sz="1400" dirty="0"/>
              <a:t> et al, 2000; </a:t>
            </a:r>
            <a:r>
              <a:rPr lang="tr-TR" sz="1400" dirty="0" err="1"/>
              <a:t>Chang</a:t>
            </a:r>
            <a:r>
              <a:rPr lang="tr-TR" sz="1400" dirty="0"/>
              <a:t> et al, 2008; </a:t>
            </a:r>
            <a:r>
              <a:rPr lang="tr-TR" sz="1400" dirty="0" err="1"/>
              <a:t>lawhorne</a:t>
            </a:r>
            <a:r>
              <a:rPr lang="tr-TR" sz="1400" dirty="0"/>
              <a:t> et al, 2008; </a:t>
            </a:r>
            <a:r>
              <a:rPr lang="tr-TR" sz="1400" dirty="0" err="1"/>
              <a:t>Resnick</a:t>
            </a:r>
            <a:r>
              <a:rPr lang="tr-TR" sz="1400" dirty="0"/>
              <a:t>, 1998; </a:t>
            </a:r>
            <a:r>
              <a:rPr lang="tr-TR" sz="1400" dirty="0" err="1"/>
              <a:t>Hrzo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Fultz</a:t>
            </a:r>
            <a:r>
              <a:rPr lang="tr-TR" sz="1400" dirty="0"/>
              <a:t>, 1990; </a:t>
            </a:r>
            <a:r>
              <a:rPr lang="tr-TR" sz="1400" dirty="0" err="1"/>
              <a:t>Fantl</a:t>
            </a:r>
            <a:r>
              <a:rPr lang="tr-TR" sz="1400" dirty="0"/>
              <a:t> et al, 1996.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D81B-E003-514D-9679-B1A395F2A40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D97B4-75D9-4121-B251-A389242427C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2" y="511592"/>
            <a:ext cx="8730797" cy="60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29224" y="1278062"/>
            <a:ext cx="1775223" cy="171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915816" y="2060848"/>
            <a:ext cx="37444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164288" y="3212976"/>
            <a:ext cx="144015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90" y="1058161"/>
            <a:ext cx="6587045" cy="494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35471"/>
            <a:ext cx="2915816" cy="26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1" y="344209"/>
            <a:ext cx="5397747" cy="402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60"/>
            <a:ext cx="4224893" cy="31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8" y="3212976"/>
            <a:ext cx="3923928" cy="29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1" y="438018"/>
            <a:ext cx="4046104" cy="30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0" y="3528303"/>
            <a:ext cx="40964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7F842-3533-954A-AC55-E833ED3F69DF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6063-5B6D-4418-8F3E-19E082B501B3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BC55044-1AA1-C7DA-3A2D-8F70BB5A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A4401-6058-784C-ABC9-7F9895D130E3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1A45A865-F6B4-DD23-F43E-511F1011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6063-5B6D-4418-8F3E-19E082B501B3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tr-TR">
              <a:solidFill>
                <a:srgbClr val="0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4A2791-1509-77F7-E53E-F9FBFD6D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1399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06540AF-8218-FC27-148B-0C33F47AF5F1}"/>
              </a:ext>
            </a:extLst>
          </p:cNvPr>
          <p:cNvSpPr txBox="1"/>
          <p:nvPr/>
        </p:nvSpPr>
        <p:spPr>
          <a:xfrm>
            <a:off x="2795261" y="747499"/>
            <a:ext cx="32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Botilinum</a:t>
            </a:r>
            <a:r>
              <a:rPr lang="tr-TR" dirty="0"/>
              <a:t> toksin enjeksiyonu</a:t>
            </a:r>
          </a:p>
        </p:txBody>
      </p:sp>
    </p:spTree>
    <p:extLst>
      <p:ext uri="{BB962C8B-B14F-4D97-AF65-F5344CB8AC3E}">
        <p14:creationId xmlns:p14="http://schemas.microsoft.com/office/powerpoint/2010/main" val="32229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8043"/>
            <a:ext cx="4717504" cy="27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573487" y="6089375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Mesane pili (</a:t>
            </a:r>
            <a:r>
              <a:rPr lang="tr-TR" dirty="0" err="1"/>
              <a:t>Sakral</a:t>
            </a:r>
            <a:r>
              <a:rPr lang="tr-TR" dirty="0"/>
              <a:t> </a:t>
            </a:r>
            <a:r>
              <a:rPr lang="tr-TR" dirty="0" err="1"/>
              <a:t>nöromodülasyon</a:t>
            </a:r>
            <a:r>
              <a:rPr lang="tr-TR" dirty="0"/>
              <a:t>)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4CB68-D52D-1243-A507-A55ED340F6FE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6063-5B6D-4418-8F3E-19E082B501B3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tr-TR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3316"/>
            <a:ext cx="4008871" cy="267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70" y="3233153"/>
            <a:ext cx="3945053" cy="259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A054D01-5F77-C3CC-B36E-F3AA6505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A4401-6058-784C-ABC9-7F9895D130E3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E6B1D62-5CAB-238F-7AF5-3478C062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6063-5B6D-4418-8F3E-19E082B501B3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tr-TR">
              <a:solidFill>
                <a:srgbClr val="0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D0AA55-E38B-6025-802E-1398A2D2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17" y="1412776"/>
            <a:ext cx="6990689" cy="41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2" y="511592"/>
            <a:ext cx="8730797" cy="60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699792" y="5013176"/>
            <a:ext cx="129614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29779"/>
            <a:ext cx="46249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43" y="2996952"/>
            <a:ext cx="424647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539000" y="424025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Calibri" panose="020F0502020204030204" pitchFamily="34" charset="0"/>
              </a:rPr>
              <a:t>STİK Cerrahi Tedavi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551627" y="3331764"/>
            <a:ext cx="236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Calibri" panose="020F0502020204030204" pitchFamily="34" charset="0"/>
              </a:rPr>
              <a:t>Burch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Colposuspension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300192" y="6381328"/>
            <a:ext cx="99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Calibri" panose="020F0502020204030204" pitchFamily="34" charset="0"/>
              </a:rPr>
              <a:t>TOT, TVT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713D8-A2E5-7940-BF29-4F292BAEB0A5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6063-5B6D-4418-8F3E-19E082B501B3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" y="207297"/>
            <a:ext cx="9056241" cy="64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339752" y="4941168"/>
            <a:ext cx="129614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607440" y="6366344"/>
            <a:ext cx="194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Calibri" panose="020F0502020204030204" pitchFamily="34" charset="0"/>
              </a:rPr>
              <a:t>Yapay Sfinkter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065B4-BCF5-374A-BA01-4C01CE3138FC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6063-5B6D-4418-8F3E-19E082B501B3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845853" cy="288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107530" cy="468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2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6581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95700"/>
            <a:ext cx="6477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3231" y="6572272"/>
            <a:ext cx="2710769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91672"/>
            <a:ext cx="6072230" cy="12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3E4B-BF32-5A42-B38E-6A0971879FF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67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www.tatil-mekan.com/wp-content/uploads/pamukkale.jpg">
            <a:extLst>
              <a:ext uri="{FF2B5EF4-FFF2-40B4-BE49-F238E27FC236}">
                <a16:creationId xmlns:a16="http://schemas.microsoft.com/office/drawing/2014/main" id="{1DA2426F-8020-5881-C671-505FD85B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Veri Yer Tutucusu 1">
            <a:extLst>
              <a:ext uri="{FF2B5EF4-FFF2-40B4-BE49-F238E27FC236}">
                <a16:creationId xmlns:a16="http://schemas.microsoft.com/office/drawing/2014/main" id="{19FA0D84-BC5F-B404-2007-F60EED5303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4CA4AF-DEC8-2743-AA1A-1C69C038EFA0}" type="datetime1">
              <a:rPr lang="tr-TR" altLang="tr-TR" sz="1200" smtClean="0">
                <a:solidFill>
                  <a:srgbClr val="898989"/>
                </a:solidFill>
              </a:rPr>
              <a:t>20.02.2024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sp>
        <p:nvSpPr>
          <p:cNvPr id="61443" name="Slayt Numarası Yer Tutucusu 6">
            <a:extLst>
              <a:ext uri="{FF2B5EF4-FFF2-40B4-BE49-F238E27FC236}">
                <a16:creationId xmlns:a16="http://schemas.microsoft.com/office/drawing/2014/main" id="{59EF2F17-4C60-866F-9496-E8726DAD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4CE68A-0CA0-584B-94EC-A9B8255F8B19}" type="slidenum">
              <a:rPr lang="tr-TR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tr-TR" altLang="tr-T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844F2-3A50-C2A1-4DD9-283417E2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aşlık 1">
            <a:extLst>
              <a:ext uri="{FF2B5EF4-FFF2-40B4-BE49-F238E27FC236}">
                <a16:creationId xmlns:a16="http://schemas.microsoft.com/office/drawing/2014/main" id="{890A10F5-BBD9-37A5-1B28-BD434731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solidFill>
                  <a:srgbClr val="FF0000"/>
                </a:solidFill>
              </a:rPr>
              <a:t>İşeme Bozuklukları</a:t>
            </a:r>
            <a:endParaRPr lang="tr-TR" altLang="tr-TR"/>
          </a:p>
        </p:txBody>
      </p:sp>
      <p:sp>
        <p:nvSpPr>
          <p:cNvPr id="17410" name="İçerik Yer Tutucusu 2">
            <a:extLst>
              <a:ext uri="{FF2B5EF4-FFF2-40B4-BE49-F238E27FC236}">
                <a16:creationId xmlns:a16="http://schemas.microsoft.com/office/drawing/2014/main" id="{BD893B9E-830A-2259-9599-EE9F6952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İdrarın depolanması ile ilgili bozukluklar</a:t>
            </a:r>
          </a:p>
          <a:p>
            <a:pPr lvl="1"/>
            <a:r>
              <a:rPr lang="tr-TR" altLang="tr-TR"/>
              <a:t>Mesane ile ilgili</a:t>
            </a:r>
          </a:p>
          <a:p>
            <a:pPr lvl="1"/>
            <a:r>
              <a:rPr lang="tr-TR" altLang="tr-TR"/>
              <a:t>Çıkım ile ilgili</a:t>
            </a:r>
          </a:p>
          <a:p>
            <a:pPr lvl="1"/>
            <a:endParaRPr lang="tr-TR" altLang="tr-TR"/>
          </a:p>
          <a:p>
            <a:r>
              <a:rPr lang="tr-TR" altLang="tr-TR"/>
              <a:t>İdrarın boşaltılması ile ilgili bozukluklar</a:t>
            </a:r>
          </a:p>
          <a:p>
            <a:pPr lvl="1"/>
            <a:r>
              <a:rPr lang="tr-TR" altLang="tr-TR"/>
              <a:t>Mesane ile ilgili</a:t>
            </a:r>
          </a:p>
          <a:p>
            <a:pPr lvl="1"/>
            <a:r>
              <a:rPr lang="tr-TR" altLang="tr-TR"/>
              <a:t>Çıkım ile ilgili</a:t>
            </a:r>
          </a:p>
          <a:p>
            <a:pPr lvl="1"/>
            <a:endParaRPr lang="tr-TR" altLang="tr-TR"/>
          </a:p>
        </p:txBody>
      </p:sp>
      <p:sp>
        <p:nvSpPr>
          <p:cNvPr id="17411" name="Veri Yer Tutucusu 3">
            <a:extLst>
              <a:ext uri="{FF2B5EF4-FFF2-40B4-BE49-F238E27FC236}">
                <a16:creationId xmlns:a16="http://schemas.microsoft.com/office/drawing/2014/main" id="{99391BA0-5C41-4D5C-1193-A6850FA563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E4B28-7D46-9C45-8AAF-C78151403AB0}" type="datetime1">
              <a:rPr lang="tr-TR" altLang="tr-TR" sz="1200" smtClean="0">
                <a:solidFill>
                  <a:srgbClr val="898989"/>
                </a:solidFill>
              </a:rPr>
              <a:t>20.02.2024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sp>
        <p:nvSpPr>
          <p:cNvPr id="17412" name="Slayt Numarası Yer Tutucusu 5">
            <a:extLst>
              <a:ext uri="{FF2B5EF4-FFF2-40B4-BE49-F238E27FC236}">
                <a16:creationId xmlns:a16="http://schemas.microsoft.com/office/drawing/2014/main" id="{AD7FED4C-DC72-47A0-E739-C18DD335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F3EB2D-DC95-FE46-8032-057B1AFE6ED0}" type="slidenum">
              <a:rPr lang="tr-TR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tr-TR" altLang="tr-T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2195736" y="2780928"/>
            <a:ext cx="7772400" cy="1500187"/>
          </a:xfrm>
        </p:spPr>
        <p:txBody>
          <a:bodyPr/>
          <a:lstStyle/>
          <a:p>
            <a:r>
              <a:rPr lang="tr-TR" sz="4000" dirty="0"/>
              <a:t>Teşekkürler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FE01-B620-0047-A6CB-39261FACC20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20.02.2024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1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59882-D9B5-84E6-A3BD-04FA3E71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5044F135-69FD-2E84-6E0F-93EFFA20E1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4762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İdrarın Boşaltılması İle İlgili Belirtiler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F01DDCD-1F0E-2951-C940-F4EDF3EF43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600200"/>
            <a:ext cx="484505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sz="2800" dirty="0"/>
              <a:t>Zayıf idrar akımı</a:t>
            </a:r>
          </a:p>
          <a:p>
            <a:pPr>
              <a:lnSpc>
                <a:spcPct val="150000"/>
              </a:lnSpc>
            </a:pPr>
            <a:r>
              <a:rPr lang="tr-TR" altLang="tr-TR" sz="2800" dirty="0"/>
              <a:t>Çatallı, dağınık idrar akımı</a:t>
            </a:r>
          </a:p>
          <a:p>
            <a:pPr>
              <a:lnSpc>
                <a:spcPct val="150000"/>
              </a:lnSpc>
            </a:pPr>
            <a:r>
              <a:rPr lang="tr-TR" altLang="tr-TR" sz="2800" dirty="0"/>
              <a:t>Kesintili idrar akımı</a:t>
            </a:r>
          </a:p>
          <a:p>
            <a:pPr>
              <a:lnSpc>
                <a:spcPct val="150000"/>
              </a:lnSpc>
            </a:pPr>
            <a:r>
              <a:rPr lang="tr-TR" altLang="tr-TR" sz="2800" dirty="0"/>
              <a:t>İdrara geç başlama</a:t>
            </a:r>
          </a:p>
          <a:p>
            <a:pPr>
              <a:lnSpc>
                <a:spcPct val="150000"/>
              </a:lnSpc>
            </a:pPr>
            <a:r>
              <a:rPr lang="tr-TR" altLang="tr-TR" sz="2800" dirty="0"/>
              <a:t>Zorlanarak idrar yapma</a:t>
            </a:r>
          </a:p>
          <a:p>
            <a:pPr>
              <a:lnSpc>
                <a:spcPct val="150000"/>
              </a:lnSpc>
            </a:pPr>
            <a:r>
              <a:rPr lang="tr-TR" altLang="tr-TR" sz="2800" dirty="0"/>
              <a:t>Terminal damlama</a:t>
            </a:r>
          </a:p>
        </p:txBody>
      </p:sp>
      <p:sp>
        <p:nvSpPr>
          <p:cNvPr id="22531" name="Veri Yer Tutucusu 1">
            <a:extLst>
              <a:ext uri="{FF2B5EF4-FFF2-40B4-BE49-F238E27FC236}">
                <a16:creationId xmlns:a16="http://schemas.microsoft.com/office/drawing/2014/main" id="{AB85C879-810A-4995-0E4E-0A0E248E5B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FA1843-6E36-7340-91F5-BC347BB254F7}" type="datetime1">
              <a:rPr lang="tr-TR" altLang="tr-TR" sz="1200" smtClean="0">
                <a:solidFill>
                  <a:srgbClr val="898989"/>
                </a:solidFill>
              </a:rPr>
              <a:t>20.02.2024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sp>
        <p:nvSpPr>
          <p:cNvPr id="22532" name="Slayt Numarası Yer Tutucusu 3">
            <a:extLst>
              <a:ext uri="{FF2B5EF4-FFF2-40B4-BE49-F238E27FC236}">
                <a16:creationId xmlns:a16="http://schemas.microsoft.com/office/drawing/2014/main" id="{D1858D29-2226-FCFC-B0F6-5BF6D707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6773BE-F593-0446-926E-C4740119616D}" type="slidenum">
              <a:rPr lang="tr-TR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tr-TR" altLang="tr-T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128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84A4D-5E21-44A1-B5F7-D3FE6A868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BD36137E-C42E-6DA0-CD4B-FBCBC8867D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17575"/>
            <a:ext cx="75453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>
                <a:solidFill>
                  <a:srgbClr val="FF0000"/>
                </a:solidFill>
              </a:rPr>
              <a:t>İdrarın Depolanması İle İlgili Belirtiler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4BBD890-CBA1-34EE-D600-6F7699C483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060575"/>
            <a:ext cx="7545387" cy="3313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altLang="tr-TR" dirty="0"/>
              <a:t>Gündüz sık işeme</a:t>
            </a:r>
          </a:p>
          <a:p>
            <a:pPr>
              <a:lnSpc>
                <a:spcPct val="150000"/>
              </a:lnSpc>
            </a:pPr>
            <a:r>
              <a:rPr lang="tr-TR" altLang="tr-TR" dirty="0" err="1"/>
              <a:t>Noktüri</a:t>
            </a:r>
            <a:r>
              <a:rPr lang="tr-TR" altLang="tr-TR" dirty="0"/>
              <a:t> (gece işemesi)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Sıkışma (</a:t>
            </a:r>
            <a:r>
              <a:rPr lang="tr-TR" altLang="tr-TR" dirty="0" err="1"/>
              <a:t>urgency</a:t>
            </a:r>
            <a:r>
              <a:rPr lang="tr-TR" altLang="tr-TR" dirty="0"/>
              <a:t>) </a:t>
            </a:r>
          </a:p>
          <a:p>
            <a:pPr>
              <a:lnSpc>
                <a:spcPct val="150000"/>
              </a:lnSpc>
            </a:pPr>
            <a:r>
              <a:rPr lang="tr-TR" altLang="tr-TR" sz="4000" dirty="0"/>
              <a:t>İdrar kaçırma</a:t>
            </a:r>
          </a:p>
        </p:txBody>
      </p:sp>
      <p:sp>
        <p:nvSpPr>
          <p:cNvPr id="20483" name="Veri Yer Tutucusu 1">
            <a:extLst>
              <a:ext uri="{FF2B5EF4-FFF2-40B4-BE49-F238E27FC236}">
                <a16:creationId xmlns:a16="http://schemas.microsoft.com/office/drawing/2014/main" id="{530BBB3E-B1E5-A6EF-A517-6BA6568DE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50C01-6D6E-5749-B95C-8381FA44B22C}" type="datetime1">
              <a:rPr lang="tr-TR" altLang="tr-TR" sz="1200" smtClean="0">
                <a:solidFill>
                  <a:srgbClr val="898989"/>
                </a:solidFill>
              </a:rPr>
              <a:t>20.02.2024</a:t>
            </a:fld>
            <a:endParaRPr lang="tr-TR" altLang="tr-TR" sz="1200">
              <a:solidFill>
                <a:srgbClr val="898989"/>
              </a:solidFill>
            </a:endParaRPr>
          </a:p>
        </p:txBody>
      </p:sp>
      <p:sp>
        <p:nvSpPr>
          <p:cNvPr id="20484" name="Slayt Numarası Yer Tutucusu 3">
            <a:extLst>
              <a:ext uri="{FF2B5EF4-FFF2-40B4-BE49-F238E27FC236}">
                <a16:creationId xmlns:a16="http://schemas.microsoft.com/office/drawing/2014/main" id="{D801EA45-5FFA-E00D-A0D0-DCBAB32E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B4771C-2CC1-1144-B8B7-BDECAFEA85E8}" type="slidenum">
              <a:rPr lang="tr-TR" altLang="tr-T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tr-TR" altLang="tr-T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027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8711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69ED3-D93C-F144-AF35-9550C133B96E}" type="datetime1">
              <a:rPr lang="tr-TR" smtClean="0">
                <a:solidFill>
                  <a:srgbClr val="000000"/>
                </a:solidFill>
              </a:rPr>
              <a:t>20.02.2024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81D83-E5B4-416F-A70A-EC684CD2233F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  <a:latin typeface="Calibri" panose="020F0502020204030204" pitchFamily="34" charset="0"/>
              </a:rPr>
              <a:t>İdrar kaçırma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700808"/>
            <a:ext cx="7391400" cy="4724400"/>
          </a:xfrm>
        </p:spPr>
        <p:txBody>
          <a:bodyPr/>
          <a:lstStyle/>
          <a:p>
            <a:pPr>
              <a:defRPr/>
            </a:pPr>
            <a:r>
              <a:rPr lang="tr-TR" dirty="0">
                <a:latin typeface="Calibri" panose="020F0502020204030204" pitchFamily="34" charset="0"/>
              </a:rPr>
              <a:t>Stres tipi idrar kaçırma</a:t>
            </a:r>
          </a:p>
          <a:p>
            <a:pPr>
              <a:defRPr/>
            </a:pPr>
            <a:endParaRPr lang="tr-TR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tr-TR" dirty="0">
                <a:latin typeface="Calibri" panose="020F0502020204030204" pitchFamily="34" charset="0"/>
              </a:rPr>
              <a:t>Sıkışma tipi idrar kaçırma</a:t>
            </a:r>
          </a:p>
          <a:p>
            <a:pPr>
              <a:defRPr/>
            </a:pPr>
            <a:endParaRPr lang="tr-TR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tr-TR" dirty="0">
                <a:latin typeface="Calibri" panose="020F0502020204030204" pitchFamily="34" charset="0"/>
              </a:rPr>
              <a:t>Karışık tipte idrar kaçırma</a:t>
            </a:r>
          </a:p>
          <a:p>
            <a:pPr>
              <a:defRPr/>
            </a:pPr>
            <a:endParaRPr lang="tr-TR" dirty="0">
              <a:latin typeface="Calibri" panose="020F0502020204030204" pitchFamily="34" charset="0"/>
            </a:endParaRPr>
          </a:p>
          <a:p>
            <a:pPr>
              <a:defRPr/>
            </a:pP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24611" name="Rectangle 4"/>
          <p:cNvSpPr>
            <a:spLocks noChangeArrowheads="1"/>
          </p:cNvSpPr>
          <p:nvPr/>
        </p:nvSpPr>
        <p:spPr bwMode="auto">
          <a:xfrm>
            <a:off x="3419871" y="5229200"/>
            <a:ext cx="54265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000" b="1" dirty="0">
                <a:solidFill>
                  <a:srgbClr val="0033CC"/>
                </a:solidFill>
                <a:latin typeface="Calibri" panose="020F0502020204030204" pitchFamily="34" charset="0"/>
              </a:rPr>
              <a:t>ICS 2002 TERMİNOLOJİ STADARDİZASYON RAPORUNUN KONTİNANS DERNEĞİ TARAFINDAN DİLİMİZE UYARLAMA ÇALIŞMASI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71419-4275-0B44-B7E1-7F481D431114}" type="datetime1">
              <a:rPr lang="tr-TR" smtClean="0">
                <a:solidFill>
                  <a:srgbClr val="002060"/>
                </a:solidFill>
              </a:rPr>
              <a:t>20.02.2024</a:t>
            </a:fld>
            <a:endParaRPr lang="tr-TR">
              <a:solidFill>
                <a:srgbClr val="00206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5F95E-12AF-46F3-82A6-EC25D7601B50}" type="slidenum">
              <a:rPr lang="tr-TR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451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91400" cy="10668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</a:rPr>
              <a:t>Stres tipi idrar kaçırma</a:t>
            </a:r>
            <a:br>
              <a:rPr lang="tr-TR" dirty="0">
                <a:latin typeface="Calibri" panose="020F0502020204030204" pitchFamily="34" charset="0"/>
              </a:rPr>
            </a:br>
            <a:endParaRPr lang="tr-TR" dirty="0"/>
          </a:p>
        </p:txBody>
      </p:sp>
      <p:pic>
        <p:nvPicPr>
          <p:cNvPr id="6146" name="Picture 2" descr="Coughing causes urinary incontin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651995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5530E3-AFE4-EA43-8F56-E811D86C85D5}" type="datetime1">
              <a:rPr lang="tr-TR" smtClean="0">
                <a:solidFill>
                  <a:srgbClr val="002060"/>
                </a:solidFill>
              </a:rPr>
              <a:t>20.02.2024</a:t>
            </a:fld>
            <a:endParaRPr lang="tr-TR">
              <a:solidFill>
                <a:srgbClr val="00206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1C01F-3FF5-45BE-AEFC-5C415EDF0568}" type="slidenum">
              <a:rPr lang="tr-TR" smtClean="0">
                <a:solidFill>
                  <a:srgbClr val="002060"/>
                </a:solidFill>
              </a:rPr>
              <a:pPr>
                <a:defRPr/>
              </a:pPr>
              <a:t>8</a:t>
            </a:fld>
            <a:endParaRPr lang="tr-T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8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20" y="1268760"/>
            <a:ext cx="472105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91400" cy="1066800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</a:rPr>
              <a:t>Sıkışma tipi idrar kaçırma</a:t>
            </a:r>
            <a:br>
              <a:rPr lang="tr-TR" dirty="0">
                <a:latin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E41032-8E3E-BC40-B11D-C534A55E38C3}" type="datetime1">
              <a:rPr lang="tr-TR" smtClean="0">
                <a:solidFill>
                  <a:schemeClr val="tx1">
                    <a:lumMod val="50000"/>
                  </a:schemeClr>
                </a:solidFill>
              </a:rPr>
              <a:t>20.02.2024</a:t>
            </a:fld>
            <a:endParaRPr lang="tr-TR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1C01F-3FF5-45BE-AEFC-5C415EDF0568}" type="slidenum">
              <a:rPr lang="tr-TR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tr-T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44902"/>
      </p:ext>
    </p:extLst>
  </p:cSld>
  <p:clrMapOvr>
    <a:masterClrMapping/>
  </p:clrMapOvr>
</p:sld>
</file>

<file path=ppt/theme/theme1.xml><?xml version="1.0" encoding="utf-8"?>
<a:theme xmlns:a="http://schemas.openxmlformats.org/drawingml/2006/main" name="1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Varsayılan Tasarım">
  <a:themeElements>
    <a:clrScheme name="Varsayılan Tasarım 2">
      <a:dk1>
        <a:srgbClr val="000066"/>
      </a:dk1>
      <a:lt1>
        <a:srgbClr val="FFFFFF"/>
      </a:lt1>
      <a:dk2>
        <a:srgbClr val="003399"/>
      </a:dk2>
      <a:lt2>
        <a:srgbClr val="FFFFFF"/>
      </a:lt2>
      <a:accent1>
        <a:srgbClr val="8EB3C8"/>
      </a:accent1>
      <a:accent2>
        <a:srgbClr val="6F97B3"/>
      </a:accent2>
      <a:accent3>
        <a:srgbClr val="AAADCA"/>
      </a:accent3>
      <a:accent4>
        <a:srgbClr val="DADADA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Varsayılan Tasarı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66"/>
        </a:dk1>
        <a:lt1>
          <a:srgbClr val="FFFFFF"/>
        </a:lt1>
        <a:dk2>
          <a:srgbClr val="003399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CA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502</Words>
  <Application>Microsoft Macintosh PowerPoint</Application>
  <PresentationFormat>Ekran Gösterisi (4:3)</PresentationFormat>
  <Paragraphs>161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30</vt:i4>
      </vt:variant>
    </vt:vector>
  </HeadingPairs>
  <TitlesOfParts>
    <vt:vector size="42" baseType="lpstr">
      <vt:lpstr>Arial</vt:lpstr>
      <vt:lpstr>Calibri</vt:lpstr>
      <vt:lpstr>Comic Sans MS</vt:lpstr>
      <vt:lpstr>Tahoma</vt:lpstr>
      <vt:lpstr>Times New Roman</vt:lpstr>
      <vt:lpstr>Wingdings</vt:lpstr>
      <vt:lpstr>1_Varsayılan Tasarım</vt:lpstr>
      <vt:lpstr>6_Varsayılan Tasarım</vt:lpstr>
      <vt:lpstr>7_Varsayılan Tasarım</vt:lpstr>
      <vt:lpstr>1_Ofis Teması</vt:lpstr>
      <vt:lpstr>2_Ofis Teması</vt:lpstr>
      <vt:lpstr>3_Ofis Teması</vt:lpstr>
      <vt:lpstr>İdrar Kaçırma</vt:lpstr>
      <vt:lpstr>PowerPoint Sunusu</vt:lpstr>
      <vt:lpstr>İşeme Bozuklukları</vt:lpstr>
      <vt:lpstr>İdrarın Boşaltılması İle İlgili Belirtiler</vt:lpstr>
      <vt:lpstr>İdrarın Depolanması İle İlgili Belirtiler</vt:lpstr>
      <vt:lpstr>PowerPoint Sunusu</vt:lpstr>
      <vt:lpstr>İdrar kaçırma</vt:lpstr>
      <vt:lpstr>Stres tipi idrar kaçırma </vt:lpstr>
      <vt:lpstr>Sıkışma tipi idrar kaçırma </vt:lpstr>
      <vt:lpstr>PowerPoint Sunusu</vt:lpstr>
      <vt:lpstr>AMAÇ</vt:lpstr>
      <vt:lpstr>PowerPoint Sunusu</vt:lpstr>
      <vt:lpstr>PowerPoint Sunusu</vt:lpstr>
      <vt:lpstr>İdrar Kaçırma</vt:lpstr>
      <vt:lpstr>İdrar Kaçırma</vt:lpstr>
      <vt:lpstr>İdrar Kaçırma</vt:lpstr>
      <vt:lpstr>İdrar Kaçırma</vt:lpstr>
      <vt:lpstr>İdrar Kaçırma</vt:lpstr>
      <vt:lpstr>İdrar kaçırma &amp; Maliyet</vt:lpstr>
      <vt:lpstr>İdrar Kaçırma</vt:lpstr>
      <vt:lpstr>İdrar Kaçırma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Pau</dc:creator>
  <cp:lastModifiedBy>ZAFER AYBEK</cp:lastModifiedBy>
  <cp:revision>52</cp:revision>
  <dcterms:created xsi:type="dcterms:W3CDTF">2013-10-06T19:23:47Z</dcterms:created>
  <dcterms:modified xsi:type="dcterms:W3CDTF">2024-02-20T18:50:25Z</dcterms:modified>
</cp:coreProperties>
</file>